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80CFD12-C62E-40B2-A0B2-75F5964D51CA}">
  <a:tblStyle styleId="{E80CFD12-C62E-40B2-A0B2-75F5964D51C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44" Type="http://schemas.openxmlformats.org/officeDocument/2006/relationships/slide" Target="slides/slide38.xml"/><Relationship Id="rId43" Type="http://schemas.openxmlformats.org/officeDocument/2006/relationships/slide" Target="slides/slide37.xml"/><Relationship Id="rId46" Type="http://schemas.openxmlformats.org/officeDocument/2006/relationships/slide" Target="slides/slide40.xml"/><Relationship Id="rId45" Type="http://schemas.openxmlformats.org/officeDocument/2006/relationships/slide" Target="slides/slide39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slide" Target="slides/slide42.xml"/><Relationship Id="rId47" Type="http://schemas.openxmlformats.org/officeDocument/2006/relationships/slide" Target="slides/slide41.xml"/><Relationship Id="rId49" Type="http://schemas.openxmlformats.org/officeDocument/2006/relationships/slide" Target="slides/slide43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33" Type="http://schemas.openxmlformats.org/officeDocument/2006/relationships/slide" Target="slides/slide27.xml"/><Relationship Id="rId32" Type="http://schemas.openxmlformats.org/officeDocument/2006/relationships/slide" Target="slides/slide26.xml"/><Relationship Id="rId35" Type="http://schemas.openxmlformats.org/officeDocument/2006/relationships/slide" Target="slides/slide29.xml"/><Relationship Id="rId34" Type="http://schemas.openxmlformats.org/officeDocument/2006/relationships/slide" Target="slides/slide28.xml"/><Relationship Id="rId37" Type="http://schemas.openxmlformats.org/officeDocument/2006/relationships/slide" Target="slides/slide31.xml"/><Relationship Id="rId36" Type="http://schemas.openxmlformats.org/officeDocument/2006/relationships/slide" Target="slides/slide30.xml"/><Relationship Id="rId39" Type="http://schemas.openxmlformats.org/officeDocument/2006/relationships/slide" Target="slides/slide33.xml"/><Relationship Id="rId38" Type="http://schemas.openxmlformats.org/officeDocument/2006/relationships/slide" Target="slides/slide32.xml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slide" Target="slides/slide45.xml"/><Relationship Id="rId50" Type="http://schemas.openxmlformats.org/officeDocument/2006/relationships/slide" Target="slides/slide44.xml"/><Relationship Id="rId52" Type="http://schemas.openxmlformats.org/officeDocument/2006/relationships/slide" Target="slides/slide4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3dbed1dfae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3dbed1dfae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e152efe4a2_0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e152efe4a2_0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e152efe4a2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e152efe4a2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e090d8f7a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e090d8f7a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dbed1dfaea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3dbed1dfaea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dbed1dfaea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dbed1dfaea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e0f2bbe590_0_3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e0f2bbe590_0_3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e0f2bbe590_0_3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e0f2bbe590_0_3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e0f2bbe590_0_4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e0f2bbe590_0_4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dbed1dfaea_0_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dbed1dfaea_0_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3dbed1dfaea_0_3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Google Shape;217;g3dbed1dfaea_0_3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dbed1dfae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dbed1dfae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3e090d8f7a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3e090d8f7a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dbed1dfaea_0_3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dbed1dfaea_0_3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3dbed1dfaea_0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3dbed1dfaea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3dbed1dfaea_0_3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3dbed1dfaea_0_3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dbed1dfaea_0_3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dbed1dfaea_0_3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3dbed1dfaea_0_4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3dbed1dfaea_0_4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3dbed1dfaea_0_5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3dbed1dfaea_0_5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e0f2bbe590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e0f2bbe590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e0f2bbe590_0_1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2" name="Google Shape;382;g3e0f2bbe590_0_1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dbed1dfaea_0_5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dbed1dfaea_0_5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3dbed1dfae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3dbed1dfae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dbed1dfaea_0_6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dbed1dfaea_0_6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3e0f2bbe590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Google Shape;482;g3e0f2bbe590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3e090d8f7a6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4" name="Google Shape;544;g3e090d8f7a6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dbed1dfaea_0_7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dbed1dfaea_0_7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3e0f2bbe590_0_2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3e0f2bbe590_0_2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6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3dbed1dfaea_0_8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3dbed1dfaea_0_8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g3dbed1dfaea_0_10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5" name="Google Shape;665;g3dbed1dfaea_0_10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3dbed1dfaea_0_1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3dbed1dfaea_0_1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g3dbed1dfaea_0_11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3" name="Google Shape;713;g3dbed1dfaea_0_11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1" name="Shape 7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Google Shape;762;g3e090d8f7a6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3" name="Google Shape;763;g3e090d8f7a6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e0f2bbe590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e0f2bbe590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3e090d8f7a6_0_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9" name="Google Shape;769;g3e090d8f7a6_0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g3dbed1dfaea_0_12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0" name="Google Shape;780;g3dbed1dfaea_0_12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3dbed1dfaea_0_1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1" name="Google Shape;841;g3dbed1dfaea_0_1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7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3e090d8f7a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3e090d8f7a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6" name="Shape 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7" name="Google Shape;867;g3e090d8f7a6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8" name="Google Shape;868;g3e090d8f7a6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0" name="Shape 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1" name="Google Shape;881;g3e090d8f7a6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2" name="Google Shape;882;g3e090d8f7a6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3dbed1dfaea_0_14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9" name="Google Shape;889;g3dbed1dfaea_0_14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0f2bbe590_0_3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e0f2bbe590_0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0f2bbe590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0f2bbe590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3dbed1dfaea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3dbed1dfaea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dbed1dfaea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dbed1dfaea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dbed1dfaea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dbed1dfae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0.png"/><Relationship Id="rId4" Type="http://schemas.openxmlformats.org/officeDocument/2006/relationships/hyperlink" Target="http://mst.edu" TargetMode="External"/><Relationship Id="rId5" Type="http://schemas.openxmlformats.org/officeDocument/2006/relationships/hyperlink" Target="https://www.iiitm.ac.in/index.php/en/" TargetMode="External"/><Relationship Id="rId6" Type="http://schemas.openxmlformats.org/officeDocument/2006/relationships/image" Target="../media/image22.png"/><Relationship Id="rId7" Type="http://schemas.openxmlformats.org/officeDocument/2006/relationships/image" Target="../media/image10.png"/><Relationship Id="rId8" Type="http://schemas.openxmlformats.org/officeDocument/2006/relationships/image" Target="../media/image2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1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13.png"/><Relationship Id="rId5" Type="http://schemas.openxmlformats.org/officeDocument/2006/relationships/image" Target="../media/image8.png"/><Relationship Id="rId6" Type="http://schemas.openxmlformats.org/officeDocument/2006/relationships/image" Target="../media/image1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1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14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8.png"/><Relationship Id="rId4" Type="http://schemas.openxmlformats.org/officeDocument/2006/relationships/image" Target="../media/image17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14.png"/><Relationship Id="rId5" Type="http://schemas.openxmlformats.org/officeDocument/2006/relationships/image" Target="../media/image3.png"/><Relationship Id="rId6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395539" y="856104"/>
            <a:ext cx="8430900" cy="90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ReACT-TTC: Capacity-Aware Resource Reassignment in Shared Cyber-Physical Systems</a:t>
            </a:r>
            <a:r>
              <a:rPr b="1" lang="en" sz="9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="1" sz="4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5" name="Google Shape;55;p13" title="Missouri-S&amp;T_PrimaryLogo_DigitalMinerGreen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94626" y="4147972"/>
            <a:ext cx="1031836" cy="744626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13"/>
          <p:cNvSpPr txBox="1"/>
          <p:nvPr/>
        </p:nvSpPr>
        <p:spPr>
          <a:xfrm>
            <a:off x="173550" y="1805350"/>
            <a:ext cx="8796900" cy="16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i="1" lang="en" sz="15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Presenter: </a:t>
            </a:r>
            <a:r>
              <a:rPr b="1" i="1" lang="en" sz="15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Anurag Satpathy</a:t>
            </a:r>
            <a:endParaRPr b="1" i="1" sz="15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8761D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Anurag Satpathy*, Arindam Khanda*, Chittaranjan Swain</a:t>
            </a:r>
            <a:r>
              <a:rPr b="1" baseline="30000" lang="en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</a:t>
            </a:r>
            <a:r>
              <a:rPr b="1" lang="en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Sajal K. Das*</a:t>
            </a:r>
            <a:endParaRPr b="1" baseline="300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*</a:t>
            </a:r>
            <a:r>
              <a:rPr lang="en" sz="1100">
                <a:solidFill>
                  <a:srgbClr val="1F1F1F"/>
                </a:solidFill>
                <a:highlight>
                  <a:srgbClr val="F8FAFD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CReWMaN</a:t>
            </a:r>
            <a:r>
              <a:rPr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Lab, Missouri University of Science and Technology, USA</a:t>
            </a:r>
            <a:endParaRPr sz="11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aseline="30000"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#</a:t>
            </a:r>
            <a:r>
              <a:rPr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Indian Institute of Information Technology and Management, Gwalior</a:t>
            </a:r>
            <a:endParaRPr sz="11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Email: {anurag.satpathy, akkcm, sdas}@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4"/>
              </a:rPr>
              <a:t>mst.edu</a:t>
            </a:r>
            <a:r>
              <a:rPr lang="en" sz="1100">
                <a:solidFill>
                  <a:srgbClr val="43434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cswain@</a:t>
            </a:r>
            <a:r>
              <a:rPr lang="en" sz="1100" u="sng">
                <a:solidFill>
                  <a:schemeClr val="hlink"/>
                </a:solidFill>
                <a:latin typeface="Times New Roman"/>
                <a:ea typeface="Times New Roman"/>
                <a:cs typeface="Times New Roman"/>
                <a:sym typeface="Times New Roman"/>
                <a:hlinkClick r:id="rId5"/>
              </a:rPr>
              <a:t>iiitm.ac.in</a:t>
            </a:r>
            <a:endParaRPr sz="1100">
              <a:solidFill>
                <a:srgbClr val="43434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" name="Google Shape;57;p13"/>
          <p:cNvSpPr txBox="1"/>
          <p:nvPr/>
        </p:nvSpPr>
        <p:spPr>
          <a:xfrm>
            <a:off x="2056050" y="4468375"/>
            <a:ext cx="5634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highlight>
                  <a:schemeClr val="lt1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This work was supported by the NSF grants:  OAC-2104078 (CANDY), ECCS-2319995 (SOTERIA),  PFI-2431990, and SaTC-2030624 (TAURUS).</a:t>
            </a:r>
            <a:endParaRPr sz="100">
              <a:solidFill>
                <a:schemeClr val="dk1"/>
              </a:solidFill>
              <a:highlight>
                <a:schemeClr val="lt1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8" name="Google Shape;58;p13" title="1192px-NSF_logo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04738" y="3930462"/>
            <a:ext cx="612512" cy="615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4025" y="4147963"/>
            <a:ext cx="1758058" cy="90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23580" y="141049"/>
            <a:ext cx="1173909" cy="6155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2"/>
          <p:cNvSpPr txBox="1"/>
          <p:nvPr>
            <p:ph idx="1" type="subTitle"/>
          </p:nvPr>
        </p:nvSpPr>
        <p:spPr>
          <a:xfrm>
            <a:off x="288749" y="204950"/>
            <a:ext cx="8436900" cy="5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What is Top Trading Cycle and Why is it Used?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6" name="Google Shape;146;p22"/>
          <p:cNvSpPr txBox="1"/>
          <p:nvPr/>
        </p:nvSpPr>
        <p:spPr>
          <a:xfrm>
            <a:off x="426125" y="705133"/>
            <a:ext cx="4146000" cy="4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TTC?</a:t>
            </a:r>
            <a:endParaRPr sz="2000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Preference-driven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resource exchange mechanism.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Resolves allocations through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cyclic trades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(mutual exchanges).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Produces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pareto-efficient, individually rational, strategyproof, and stable  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exchanges.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TTC based exchange is performed for atomic resources. 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3"/>
          <p:cNvSpPr txBox="1"/>
          <p:nvPr>
            <p:ph idx="1" type="subTitle"/>
          </p:nvPr>
        </p:nvSpPr>
        <p:spPr>
          <a:xfrm>
            <a:off x="288749" y="204950"/>
            <a:ext cx="8436900" cy="5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What is Top Trading Cycle and Why is it Used?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Google Shape;152;p23"/>
          <p:cNvSpPr txBox="1"/>
          <p:nvPr/>
        </p:nvSpPr>
        <p:spPr>
          <a:xfrm>
            <a:off x="4631875" y="734750"/>
            <a:ext cx="4362000" cy="43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TTC?</a:t>
            </a:r>
            <a:endParaRPr sz="2000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Naturally adapts to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deviations 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without impacting the complaint ones.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Enables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lightweigh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 reassignment without full recomputation from scratch.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Preserves 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properties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such as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pareto-efficiency, individual rationality, stability, and strategyproof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reassignment.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Handles non-compliance with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mutually beneficial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trades.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3" name="Google Shape;153;p23"/>
          <p:cNvSpPr txBox="1"/>
          <p:nvPr/>
        </p:nvSpPr>
        <p:spPr>
          <a:xfrm>
            <a:off x="426125" y="705133"/>
            <a:ext cx="4146000" cy="4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u="sng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What is TTC?</a:t>
            </a:r>
            <a:endParaRPr sz="2000" u="sng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Preference-driven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resource exchange mechanism.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Resolves allocations through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cyclic trades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(mutual exchanges).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Produces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pareto-efficient, individually rational, strategyproof, and stable  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exchanges.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TTC based exchange is performed for </a:t>
            </a:r>
            <a:r>
              <a:rPr i="1"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atomic </a:t>
            </a:r>
            <a:r>
              <a:rPr lang="en" sz="17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resources. </a:t>
            </a:r>
            <a:endParaRPr sz="17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4"/>
          <p:cNvSpPr txBox="1"/>
          <p:nvPr/>
        </p:nvSpPr>
        <p:spPr>
          <a:xfrm>
            <a:off x="197450" y="770050"/>
            <a:ext cx="8746800" cy="3721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extend classical Top Trading Cycle (TTC) extending it to a </a:t>
            </a:r>
            <a:r>
              <a:rPr lang="en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multi-quota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setting and propose a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post-deviation reassignment policy, i.e.,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allows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preference-driven exchanges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under non-compliance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and can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handle unassigned/co-assigned capacity efficiently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integrate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prospect-theoretic preferences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 model realistic user satisfaction.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theoretically prove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Pareto optimality, individual rationality, core stability and strategy proofness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a </a:t>
            </a:r>
            <a:r>
              <a:rPr i="1" lang="en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one</a:t>
            </a:r>
            <a:r>
              <a:rPr i="1" lang="en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shot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post-deviation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EV charger reassignment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problem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on average </a:t>
            </a: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improves user satisfaction 43%.</a:t>
            </a:r>
            <a:endParaRPr i="1"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9" name="Google Shape;159;p24"/>
          <p:cNvSpPr txBox="1"/>
          <p:nvPr>
            <p:ph idx="1" type="subTitle"/>
          </p:nvPr>
        </p:nvSpPr>
        <p:spPr>
          <a:xfrm>
            <a:off x="311700" y="123889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Our 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Contributions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 txBox="1"/>
          <p:nvPr>
            <p:ph idx="1" type="subTitle"/>
          </p:nvPr>
        </p:nvSpPr>
        <p:spPr>
          <a:xfrm>
            <a:off x="173650" y="89400"/>
            <a:ext cx="8520600" cy="79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System Model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65" name="Google Shape;165;p25" title="ChatGPT Image May 6, 2026, 10_52_3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600" y="583250"/>
            <a:ext cx="8102800" cy="4560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6"/>
          <p:cNvSpPr txBox="1"/>
          <p:nvPr>
            <p:ph idx="1" type="subTitle"/>
          </p:nvPr>
        </p:nvSpPr>
        <p:spPr>
          <a:xfrm>
            <a:off x="311700" y="-119385"/>
            <a:ext cx="85206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Mapping User Preference to Satisfaction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1" name="Google Shape;171;p26" title="ChatGPT Image May 7, 2026, 11_05_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15" y="419263"/>
            <a:ext cx="3899948" cy="2194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 txBox="1"/>
          <p:nvPr>
            <p:ph idx="1" type="subTitle"/>
          </p:nvPr>
        </p:nvSpPr>
        <p:spPr>
          <a:xfrm>
            <a:off x="311700" y="-119385"/>
            <a:ext cx="85206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Mapping User Preference to Satisfaction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7" name="Google Shape;177;p27" title="ChatGPT Image May 7, 2026, 11_05_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15" y="419263"/>
            <a:ext cx="3899948" cy="21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7" title="ChatGPT Image May 7, 2026, 11_08_4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161" y="409384"/>
            <a:ext cx="3899948" cy="2194883"/>
          </a:xfrm>
          <a:prstGeom prst="rect">
            <a:avLst/>
          </a:prstGeom>
          <a:noFill/>
          <a:ln>
            <a:noFill/>
          </a:ln>
        </p:spPr>
      </p:pic>
      <p:sp>
        <p:nvSpPr>
          <p:cNvPr id="179" name="Google Shape;179;p27"/>
          <p:cNvSpPr txBox="1"/>
          <p:nvPr/>
        </p:nvSpPr>
        <p:spPr>
          <a:xfrm>
            <a:off x="439350" y="4517894"/>
            <a:ext cx="82653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Linear satisfaction assumes uniform sensitivity across ranks and is reference-blind to an agent’s initial allocation or expectation.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8"/>
          <p:cNvSpPr txBox="1"/>
          <p:nvPr>
            <p:ph idx="1" type="subTitle"/>
          </p:nvPr>
        </p:nvSpPr>
        <p:spPr>
          <a:xfrm>
            <a:off x="311700" y="-119385"/>
            <a:ext cx="85206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Mapping User Preference to Satisfaction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85" name="Google Shape;185;p28" title="ChatGPT Image May 7, 2026, 11_05_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15" y="419263"/>
            <a:ext cx="3899948" cy="21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8" title="ChatGPT Image May 7, 2026, 11_08_4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161" y="409384"/>
            <a:ext cx="3899948" cy="219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8" title="ChatGPT Image May 12, 2026, 05_16_22 PM.png"/>
          <p:cNvPicPr preferRelativeResize="0"/>
          <p:nvPr/>
        </p:nvPicPr>
        <p:blipFill rotWithShape="1">
          <a:blip r:embed="rId5">
            <a:alphaModFix/>
          </a:blip>
          <a:srcRect b="1264" l="0" r="0" t="0"/>
          <a:stretch/>
        </p:blipFill>
        <p:spPr>
          <a:xfrm>
            <a:off x="401415" y="2594325"/>
            <a:ext cx="3959176" cy="24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9"/>
          <p:cNvSpPr txBox="1"/>
          <p:nvPr>
            <p:ph idx="1" type="subTitle"/>
          </p:nvPr>
        </p:nvSpPr>
        <p:spPr>
          <a:xfrm>
            <a:off x="311700" y="-119385"/>
            <a:ext cx="8520600" cy="6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Mapping User Preference to Satisfaction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93" name="Google Shape;193;p29" title="ChatGPT Image May 7, 2026, 11_05_57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315" y="419263"/>
            <a:ext cx="3899948" cy="2194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 title="ChatGPT Image May 7, 2026, 11_08_47 A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4161" y="409384"/>
            <a:ext cx="3899948" cy="2194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 title="ChatGPT Image May 12, 2026, 05_16_22 PM.png"/>
          <p:cNvPicPr preferRelativeResize="0"/>
          <p:nvPr/>
        </p:nvPicPr>
        <p:blipFill rotWithShape="1">
          <a:blip r:embed="rId5">
            <a:alphaModFix/>
          </a:blip>
          <a:srcRect b="1264" l="0" r="0" t="0"/>
          <a:stretch/>
        </p:blipFill>
        <p:spPr>
          <a:xfrm>
            <a:off x="401415" y="2594325"/>
            <a:ext cx="3959176" cy="2489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 title="ChatGPT Image May 12, 2026, 05_24_08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4150" y="2594325"/>
            <a:ext cx="3899950" cy="248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30"/>
          <p:cNvSpPr txBox="1"/>
          <p:nvPr>
            <p:ph idx="1" type="subTitle"/>
          </p:nvPr>
        </p:nvSpPr>
        <p:spPr>
          <a:xfrm>
            <a:off x="230592" y="-69239"/>
            <a:ext cx="8520600" cy="54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Problem Formulation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p30" title="ChatGPT Image May 4, 2026, 06_36_39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9350" y="389425"/>
            <a:ext cx="7131099" cy="4754076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30"/>
          <p:cNvSpPr/>
          <p:nvPr/>
        </p:nvSpPr>
        <p:spPr>
          <a:xfrm>
            <a:off x="1149775" y="949425"/>
            <a:ext cx="1165200" cy="4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Objective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4" name="Google Shape;204;p30"/>
          <p:cNvSpPr/>
          <p:nvPr/>
        </p:nvSpPr>
        <p:spPr>
          <a:xfrm>
            <a:off x="1149775" y="1619725"/>
            <a:ext cx="1202100" cy="4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Agent Constraint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5" name="Google Shape;205;p30"/>
          <p:cNvSpPr/>
          <p:nvPr/>
        </p:nvSpPr>
        <p:spPr>
          <a:xfrm>
            <a:off x="1149775" y="2239300"/>
            <a:ext cx="1239300" cy="4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Capacity </a:t>
            </a: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6" name="Google Shape;206;p30"/>
          <p:cNvSpPr/>
          <p:nvPr/>
        </p:nvSpPr>
        <p:spPr>
          <a:xfrm>
            <a:off x="1149775" y="2965050"/>
            <a:ext cx="1239300" cy="4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Feasibility </a:t>
            </a: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7" name="Google Shape;207;p30"/>
          <p:cNvSpPr/>
          <p:nvPr/>
        </p:nvSpPr>
        <p:spPr>
          <a:xfrm>
            <a:off x="1149775" y="3603156"/>
            <a:ext cx="1202100" cy="4440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Individual Rationality </a:t>
            </a: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Constraint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8" name="Google Shape;208;p30"/>
          <p:cNvSpPr/>
          <p:nvPr/>
        </p:nvSpPr>
        <p:spPr>
          <a:xfrm>
            <a:off x="1149775" y="4139825"/>
            <a:ext cx="1239300" cy="351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Decision Variable</a:t>
            </a:r>
            <a:endParaRPr b="1" sz="11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9" name="Google Shape;209;p30"/>
          <p:cNvSpPr/>
          <p:nvPr/>
        </p:nvSpPr>
        <p:spPr>
          <a:xfrm>
            <a:off x="4927200" y="949425"/>
            <a:ext cx="2936400" cy="54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Maximize the total satisfaction of all non-compliant agents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0" name="Google Shape;210;p30"/>
          <p:cNvSpPr/>
          <p:nvPr/>
        </p:nvSpPr>
        <p:spPr>
          <a:xfrm>
            <a:off x="4927200" y="1571125"/>
            <a:ext cx="3010200" cy="54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Each </a:t>
            </a: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non-compliant agent is assigned to at most one resource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1" name="Google Shape;211;p30"/>
          <p:cNvSpPr/>
          <p:nvPr/>
        </p:nvSpPr>
        <p:spPr>
          <a:xfrm>
            <a:off x="4890300" y="2239300"/>
            <a:ext cx="3010200" cy="54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number of agents assigned to any resource cannot exceed its capacity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2" name="Google Shape;212;p30"/>
          <p:cNvSpPr/>
          <p:nvPr/>
        </p:nvSpPr>
        <p:spPr>
          <a:xfrm>
            <a:off x="4927200" y="2907475"/>
            <a:ext cx="3010200" cy="5412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Agents can only be assigned to resources that are feasible for them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3" name="Google Shape;213;p30"/>
          <p:cNvSpPr/>
          <p:nvPr/>
        </p:nvSpPr>
        <p:spPr>
          <a:xfrm>
            <a:off x="4890300" y="3575650"/>
            <a:ext cx="3010200" cy="64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non-compliant agent is worse off. The assigned resource must provide at least as much satisfaction as their current endowment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14" name="Google Shape;214;p30"/>
          <p:cNvSpPr/>
          <p:nvPr/>
        </p:nvSpPr>
        <p:spPr>
          <a:xfrm>
            <a:off x="4890300" y="4350025"/>
            <a:ext cx="3010200" cy="6474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1F1F1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All assigned decisions are binary</a:t>
            </a:r>
            <a:endParaRPr sz="1100">
              <a:solidFill>
                <a:srgbClr val="1F1F1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31"/>
          <p:cNvSpPr txBox="1"/>
          <p:nvPr>
            <p:ph idx="1" type="subTitle"/>
          </p:nvPr>
        </p:nvSpPr>
        <p:spPr>
          <a:xfrm>
            <a:off x="304650" y="0"/>
            <a:ext cx="8520600" cy="5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Desirable Solution Properties</a:t>
            </a:r>
            <a:endParaRPr/>
          </a:p>
        </p:txBody>
      </p:sp>
      <p:pic>
        <p:nvPicPr>
          <p:cNvPr id="220" name="Google Shape;220;p31" title="ChatGPT Image May 4, 2026, 06_34_0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19549" y="477550"/>
            <a:ext cx="6909373" cy="4606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/>
        </p:nvSpPr>
        <p:spPr>
          <a:xfrm>
            <a:off x="397775" y="154125"/>
            <a:ext cx="8381400" cy="5325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Table of Contents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" name="Google Shape;66;p14"/>
          <p:cNvSpPr txBox="1"/>
          <p:nvPr/>
        </p:nvSpPr>
        <p:spPr>
          <a:xfrm>
            <a:off x="844625" y="986438"/>
            <a:ext cx="3438000" cy="35880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4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  <a:endParaRPr b="1" sz="17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Proposed</a:t>
            </a: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Top Trading Cycle based </a:t>
            </a: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Reassignment</a:t>
            </a: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Framework</a:t>
            </a:r>
            <a:endParaRPr b="1" sz="17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Theoretical Analysis</a:t>
            </a:r>
            <a:endParaRPr b="1" sz="17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Experimental Results</a:t>
            </a:r>
            <a:endParaRPr b="1" sz="17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 u="none" cap="none" strike="noStrike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</a:t>
            </a:r>
            <a:endParaRPr b="1" sz="17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7" name="Google Shape;67;p14" title="ChatGPT Image May 11, 2026, 05_40_32 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91821" y="654912"/>
            <a:ext cx="4152076" cy="4152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 txBox="1"/>
          <p:nvPr>
            <p:ph type="title"/>
          </p:nvPr>
        </p:nvSpPr>
        <p:spPr>
          <a:xfrm>
            <a:off x="311700" y="184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Classical Top Trading Cycle (Working Procedure) 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26" name="Google Shape;226;p32"/>
          <p:cNvSpPr/>
          <p:nvPr/>
        </p:nvSpPr>
        <p:spPr>
          <a:xfrm>
            <a:off x="857250" y="1785700"/>
            <a:ext cx="2456100" cy="16107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Step 1: </a:t>
            </a:r>
            <a:r>
              <a:rPr lang="en" sz="1800">
                <a:solidFill>
                  <a:schemeClr val="lt1"/>
                </a:solidFill>
              </a:rPr>
              <a:t>Directed Graph Construction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27" name="Google Shape;227;p32"/>
          <p:cNvSpPr/>
          <p:nvPr/>
        </p:nvSpPr>
        <p:spPr>
          <a:xfrm>
            <a:off x="3491300" y="1785700"/>
            <a:ext cx="2456100" cy="16107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Step 2: Cycle Detection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228" name="Google Shape;228;p32"/>
          <p:cNvSpPr/>
          <p:nvPr/>
        </p:nvSpPr>
        <p:spPr>
          <a:xfrm>
            <a:off x="6125350" y="1785700"/>
            <a:ext cx="2456100" cy="1610700"/>
          </a:xfrm>
          <a:prstGeom prst="roundRect">
            <a:avLst>
              <a:gd fmla="val 16667" name="adj"/>
            </a:avLst>
          </a:prstGeom>
          <a:solidFill>
            <a:srgbClr val="0B539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lt1"/>
                </a:solidFill>
              </a:rPr>
              <a:t>Step 3: </a:t>
            </a:r>
            <a:r>
              <a:rPr lang="en" sz="1800">
                <a:solidFill>
                  <a:schemeClr val="lt1"/>
                </a:solidFill>
              </a:rPr>
              <a:t>Cycle Resolution</a:t>
            </a:r>
            <a:endParaRPr sz="1800">
              <a:solidFill>
                <a:schemeClr val="lt1"/>
              </a:solidFill>
            </a:endParaRPr>
          </a:p>
        </p:txBody>
      </p:sp>
      <p:cxnSp>
        <p:nvCxnSpPr>
          <p:cNvPr id="229" name="Google Shape;229;p32"/>
          <p:cNvCxnSpPr>
            <a:stCxn id="228" idx="2"/>
            <a:endCxn id="226" idx="2"/>
          </p:cNvCxnSpPr>
          <p:nvPr/>
        </p:nvCxnSpPr>
        <p:spPr>
          <a:xfrm rot="5400000">
            <a:off x="4719100" y="762700"/>
            <a:ext cx="600" cy="5268000"/>
          </a:xfrm>
          <a:prstGeom prst="curvedConnector3">
            <a:avLst>
              <a:gd fmla="val 164000000" name="adj1"/>
            </a:avLst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 txBox="1"/>
          <p:nvPr>
            <p:ph idx="1" type="subTitle"/>
          </p:nvPr>
        </p:nvSpPr>
        <p:spPr>
          <a:xfrm>
            <a:off x="254300" y="136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Potential Solution:Top Trading Cycle (Working Example)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35" name="Google Shape;235;p33"/>
          <p:cNvGraphicFramePr/>
          <p:nvPr/>
        </p:nvGraphicFramePr>
        <p:xfrm>
          <a:off x="1032950" y="18306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1163950"/>
                <a:gridCol w="1163950"/>
                <a:gridCol w="1163950"/>
              </a:tblGrid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236" name="Google Shape;236;p33"/>
          <p:cNvSpPr txBox="1"/>
          <p:nvPr/>
        </p:nvSpPr>
        <p:spPr>
          <a:xfrm>
            <a:off x="844600" y="1113650"/>
            <a:ext cx="7453500" cy="5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Agents A = {a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 and the resource set R = {r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1,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} with q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1, ∀ 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j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ϵ R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37" name="Google Shape;237;p33"/>
          <p:cNvGraphicFramePr/>
          <p:nvPr/>
        </p:nvGraphicFramePr>
        <p:xfrm>
          <a:off x="4782825" y="1830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1165475"/>
                <a:gridCol w="1165475"/>
              </a:tblGrid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 (r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Quota (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1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34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Solving the Classical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3" name="Google Shape;243;p34"/>
          <p:cNvSpPr/>
          <p:nvPr/>
        </p:nvSpPr>
        <p:spPr>
          <a:xfrm>
            <a:off x="5894095" y="2012202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4" name="Google Shape;244;p34"/>
          <p:cNvSpPr/>
          <p:nvPr/>
        </p:nvSpPr>
        <p:spPr>
          <a:xfrm>
            <a:off x="7623595" y="2012202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5" name="Google Shape;245;p34"/>
          <p:cNvSpPr txBox="1"/>
          <p:nvPr/>
        </p:nvSpPr>
        <p:spPr>
          <a:xfrm>
            <a:off x="6905158" y="1151028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6" name="Google Shape;246;p34"/>
          <p:cNvGraphicFramePr/>
          <p:nvPr/>
        </p:nvGraphicFramePr>
        <p:xfrm>
          <a:off x="175000" y="1163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247" name="Google Shape;247;p34"/>
          <p:cNvCxnSpPr>
            <a:stCxn id="243" idx="7"/>
            <a:endCxn id="244" idx="0"/>
          </p:cNvCxnSpPr>
          <p:nvPr/>
        </p:nvCxnSpPr>
        <p:spPr>
          <a:xfrm rot="-5400000">
            <a:off x="7104754" y="1293597"/>
            <a:ext cx="88500" cy="1525500"/>
          </a:xfrm>
          <a:prstGeom prst="curvedConnector3">
            <a:avLst>
              <a:gd fmla="val 568399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48" name="Google Shape;248;p34"/>
          <p:cNvSpPr txBox="1"/>
          <p:nvPr/>
        </p:nvSpPr>
        <p:spPr>
          <a:xfrm>
            <a:off x="184925" y="641425"/>
            <a:ext cx="4314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49" name="Google Shape;249;p34"/>
          <p:cNvGraphicFramePr/>
          <p:nvPr/>
        </p:nvGraphicFramePr>
        <p:xfrm>
          <a:off x="3136225" y="116351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5"/>
          <p:cNvSpPr txBox="1"/>
          <p:nvPr>
            <p:ph idx="1" type="subTitle"/>
          </p:nvPr>
        </p:nvSpPr>
        <p:spPr>
          <a:xfrm>
            <a:off x="254300" y="136075"/>
            <a:ext cx="8520600" cy="56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Solving the Classical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5" name="Google Shape;255;p35"/>
          <p:cNvSpPr/>
          <p:nvPr/>
        </p:nvSpPr>
        <p:spPr>
          <a:xfrm>
            <a:off x="6116772" y="3490318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6" name="Google Shape;256;p35"/>
          <p:cNvSpPr/>
          <p:nvPr/>
        </p:nvSpPr>
        <p:spPr>
          <a:xfrm>
            <a:off x="7846272" y="3490318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57" name="Google Shape;257;p35"/>
          <p:cNvSpPr txBox="1"/>
          <p:nvPr/>
        </p:nvSpPr>
        <p:spPr>
          <a:xfrm>
            <a:off x="7149303" y="2979637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58" name="Google Shape;258;p35"/>
          <p:cNvCxnSpPr>
            <a:stCxn id="255" idx="7"/>
            <a:endCxn id="256" idx="0"/>
          </p:cNvCxnSpPr>
          <p:nvPr/>
        </p:nvCxnSpPr>
        <p:spPr>
          <a:xfrm rot="-5400000">
            <a:off x="7327431" y="2771713"/>
            <a:ext cx="88500" cy="1525500"/>
          </a:xfrm>
          <a:prstGeom prst="curvedConnector3">
            <a:avLst>
              <a:gd fmla="val 705015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59" name="Google Shape;259;p35"/>
          <p:cNvCxnSpPr>
            <a:stCxn id="256" idx="4"/>
            <a:endCxn id="255" idx="5"/>
          </p:cNvCxnSpPr>
          <p:nvPr/>
        </p:nvCxnSpPr>
        <p:spPr>
          <a:xfrm flipH="1" rot="5400000">
            <a:off x="7327572" y="3286918"/>
            <a:ext cx="88500" cy="1525500"/>
          </a:xfrm>
          <a:prstGeom prst="curvedConnector3">
            <a:avLst>
              <a:gd fmla="val -535916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60" name="Google Shape;260;p35"/>
          <p:cNvSpPr txBox="1"/>
          <p:nvPr/>
        </p:nvSpPr>
        <p:spPr>
          <a:xfrm>
            <a:off x="7175416" y="4056131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1" name="Google Shape;261;p35"/>
          <p:cNvSpPr/>
          <p:nvPr/>
        </p:nvSpPr>
        <p:spPr>
          <a:xfrm>
            <a:off x="6084575" y="1515464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7814075" y="1515464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63" name="Google Shape;263;p35"/>
          <p:cNvSpPr txBox="1"/>
          <p:nvPr/>
        </p:nvSpPr>
        <p:spPr>
          <a:xfrm>
            <a:off x="7105625" y="654290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64" name="Google Shape;264;p35"/>
          <p:cNvCxnSpPr>
            <a:stCxn id="261" idx="7"/>
            <a:endCxn id="262" idx="0"/>
          </p:cNvCxnSpPr>
          <p:nvPr/>
        </p:nvCxnSpPr>
        <p:spPr>
          <a:xfrm rot="-5400000">
            <a:off x="7295234" y="796860"/>
            <a:ext cx="88500" cy="1525500"/>
          </a:xfrm>
          <a:prstGeom prst="curvedConnector3">
            <a:avLst>
              <a:gd fmla="val 508259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65" name="Google Shape;265;p35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768" y="2259299"/>
            <a:ext cx="415500" cy="41550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66" name="Google Shape;266;p35"/>
          <p:cNvGraphicFramePr/>
          <p:nvPr/>
        </p:nvGraphicFramePr>
        <p:xfrm>
          <a:off x="254300" y="1202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67" name="Google Shape;267;p35"/>
          <p:cNvGraphicFramePr/>
          <p:nvPr/>
        </p:nvGraphicFramePr>
        <p:xfrm>
          <a:off x="3351534" y="12029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68" name="Google Shape;268;p35"/>
          <p:cNvSpPr txBox="1"/>
          <p:nvPr/>
        </p:nvSpPr>
        <p:spPr>
          <a:xfrm>
            <a:off x="254300" y="641425"/>
            <a:ext cx="49128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6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Solving the Classical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4" name="Google Shape;274;p36"/>
          <p:cNvSpPr/>
          <p:nvPr/>
        </p:nvSpPr>
        <p:spPr>
          <a:xfrm>
            <a:off x="6129972" y="3411527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5" name="Google Shape;275;p36"/>
          <p:cNvSpPr/>
          <p:nvPr/>
        </p:nvSpPr>
        <p:spPr>
          <a:xfrm>
            <a:off x="7859472" y="3411527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76" name="Google Shape;276;p36"/>
          <p:cNvSpPr txBox="1"/>
          <p:nvPr/>
        </p:nvSpPr>
        <p:spPr>
          <a:xfrm>
            <a:off x="7162503" y="2900846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77" name="Google Shape;277;p36"/>
          <p:cNvCxnSpPr>
            <a:stCxn id="274" idx="7"/>
            <a:endCxn id="275" idx="0"/>
          </p:cNvCxnSpPr>
          <p:nvPr/>
        </p:nvCxnSpPr>
        <p:spPr>
          <a:xfrm rot="-5400000">
            <a:off x="7340631" y="2692922"/>
            <a:ext cx="88500" cy="1525500"/>
          </a:xfrm>
          <a:prstGeom prst="curvedConnector3">
            <a:avLst>
              <a:gd fmla="val 682539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78" name="Google Shape;278;p36"/>
          <p:cNvCxnSpPr>
            <a:stCxn id="275" idx="4"/>
            <a:endCxn id="274" idx="5"/>
          </p:cNvCxnSpPr>
          <p:nvPr/>
        </p:nvCxnSpPr>
        <p:spPr>
          <a:xfrm flipH="1" rot="5400000">
            <a:off x="7340772" y="3208127"/>
            <a:ext cx="88500" cy="1525500"/>
          </a:xfrm>
          <a:prstGeom prst="curvedConnector3">
            <a:avLst>
              <a:gd fmla="val -535916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79" name="Google Shape;279;p36"/>
          <p:cNvSpPr txBox="1"/>
          <p:nvPr/>
        </p:nvSpPr>
        <p:spPr>
          <a:xfrm>
            <a:off x="7188616" y="3977339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0" name="Google Shape;280;p36"/>
          <p:cNvSpPr/>
          <p:nvPr/>
        </p:nvSpPr>
        <p:spPr>
          <a:xfrm>
            <a:off x="6084575" y="1376719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1" name="Google Shape;281;p36"/>
          <p:cNvSpPr/>
          <p:nvPr/>
        </p:nvSpPr>
        <p:spPr>
          <a:xfrm>
            <a:off x="7814075" y="1376719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2" name="Google Shape;282;p36"/>
          <p:cNvSpPr txBox="1"/>
          <p:nvPr/>
        </p:nvSpPr>
        <p:spPr>
          <a:xfrm>
            <a:off x="7105625" y="515545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3" name="Google Shape;283;p36"/>
          <p:cNvCxnSpPr>
            <a:stCxn id="280" idx="7"/>
            <a:endCxn id="281" idx="0"/>
          </p:cNvCxnSpPr>
          <p:nvPr/>
        </p:nvCxnSpPr>
        <p:spPr>
          <a:xfrm rot="-5400000">
            <a:off x="7295234" y="658114"/>
            <a:ext cx="88500" cy="1525500"/>
          </a:xfrm>
          <a:prstGeom prst="curvedConnector3">
            <a:avLst>
              <a:gd fmla="val 508259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284" name="Google Shape;284;p36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5618" y="1932713"/>
            <a:ext cx="415500" cy="415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36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903567" y="3516799"/>
            <a:ext cx="415500" cy="415500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36"/>
          <p:cNvSpPr/>
          <p:nvPr/>
        </p:nvSpPr>
        <p:spPr>
          <a:xfrm>
            <a:off x="2279097" y="3504575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7" name="Google Shape;287;p36"/>
          <p:cNvSpPr/>
          <p:nvPr/>
        </p:nvSpPr>
        <p:spPr>
          <a:xfrm>
            <a:off x="4008597" y="3504575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88" name="Google Shape;288;p36"/>
          <p:cNvSpPr txBox="1"/>
          <p:nvPr/>
        </p:nvSpPr>
        <p:spPr>
          <a:xfrm>
            <a:off x="3300303" y="3003827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89" name="Google Shape;289;p36"/>
          <p:cNvCxnSpPr>
            <a:stCxn id="286" idx="7"/>
            <a:endCxn id="287" idx="0"/>
          </p:cNvCxnSpPr>
          <p:nvPr/>
        </p:nvCxnSpPr>
        <p:spPr>
          <a:xfrm rot="-5400000">
            <a:off x="3489756" y="2785970"/>
            <a:ext cx="88500" cy="1525500"/>
          </a:xfrm>
          <a:prstGeom prst="curvedConnector3">
            <a:avLst>
              <a:gd fmla="val 719817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290" name="Google Shape;290;p36"/>
          <p:cNvCxnSpPr>
            <a:stCxn id="287" idx="4"/>
            <a:endCxn id="286" idx="5"/>
          </p:cNvCxnSpPr>
          <p:nvPr/>
        </p:nvCxnSpPr>
        <p:spPr>
          <a:xfrm flipH="1" rot="5400000">
            <a:off x="3489897" y="3301175"/>
            <a:ext cx="88500" cy="1525500"/>
          </a:xfrm>
          <a:prstGeom prst="curvedConnector3">
            <a:avLst>
              <a:gd fmla="val -553955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91" name="Google Shape;291;p36"/>
          <p:cNvSpPr txBox="1"/>
          <p:nvPr/>
        </p:nvSpPr>
        <p:spPr>
          <a:xfrm>
            <a:off x="3310201" y="4054772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r</a:t>
            </a:r>
            <a:r>
              <a:rPr baseline="-25000" lang="en" sz="1600">
                <a:solidFill>
                  <a:srgbClr val="FF0000"/>
                </a:solidFill>
              </a:rPr>
              <a:t>1</a:t>
            </a:r>
            <a:endParaRPr baseline="-25000" sz="1600"/>
          </a:p>
        </p:txBody>
      </p:sp>
      <p:sp>
        <p:nvSpPr>
          <p:cNvPr id="292" name="Google Shape;292;p36"/>
          <p:cNvSpPr/>
          <p:nvPr/>
        </p:nvSpPr>
        <p:spPr>
          <a:xfrm>
            <a:off x="1298661" y="3509466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293" name="Google Shape;293;p36"/>
          <p:cNvCxnSpPr>
            <a:stCxn id="292" idx="1"/>
            <a:endCxn id="292" idx="7"/>
          </p:cNvCxnSpPr>
          <p:nvPr/>
        </p:nvCxnSpPr>
        <p:spPr>
          <a:xfrm flipH="1" rot="-5400000">
            <a:off x="1586652" y="3394312"/>
            <a:ext cx="600" cy="407700"/>
          </a:xfrm>
          <a:prstGeom prst="curvedConnector3">
            <a:avLst>
              <a:gd fmla="val -121888954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294" name="Google Shape;294;p36"/>
          <p:cNvSpPr txBox="1"/>
          <p:nvPr/>
        </p:nvSpPr>
        <p:spPr>
          <a:xfrm>
            <a:off x="1353099" y="2405527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295" name="Google Shape;295;p36"/>
          <p:cNvGraphicFramePr/>
          <p:nvPr/>
        </p:nvGraphicFramePr>
        <p:xfrm>
          <a:off x="254300" y="11133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296" name="Google Shape;296;p36"/>
          <p:cNvGraphicFramePr/>
          <p:nvPr/>
        </p:nvGraphicFramePr>
        <p:xfrm>
          <a:off x="3116125" y="1074473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07775"/>
                <a:gridCol w="907775"/>
              </a:tblGrid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</a:t>
                      </a:r>
                      <a:r>
                        <a:rPr b="1" baseline="-25000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2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22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2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2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297" name="Google Shape;297;p36"/>
          <p:cNvSpPr txBox="1"/>
          <p:nvPr/>
        </p:nvSpPr>
        <p:spPr>
          <a:xfrm>
            <a:off x="254300" y="641425"/>
            <a:ext cx="4783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98" name="Google Shape;298;p36"/>
          <p:cNvSpPr txBox="1"/>
          <p:nvPr/>
        </p:nvSpPr>
        <p:spPr>
          <a:xfrm>
            <a:off x="439350" y="4547625"/>
            <a:ext cx="82653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 a finite directed graph with exactly one outgoing edge per vertex, repeatedly following edges must eventually revisit a vertex, which forms a directed cycle.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7"/>
          <p:cNvSpPr/>
          <p:nvPr/>
        </p:nvSpPr>
        <p:spPr>
          <a:xfrm>
            <a:off x="6560675" y="1357925"/>
            <a:ext cx="2571000" cy="21207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7376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304" name="Google Shape;304;p37"/>
          <p:cNvSpPr/>
          <p:nvPr/>
        </p:nvSpPr>
        <p:spPr>
          <a:xfrm>
            <a:off x="5650536" y="1387185"/>
            <a:ext cx="861300" cy="2014200"/>
          </a:xfrm>
          <a:prstGeom prst="ellipse">
            <a:avLst/>
          </a:prstGeom>
          <a:solidFill>
            <a:schemeClr val="lt1"/>
          </a:solidFill>
          <a:ln cap="flat" cmpd="sng" w="19050">
            <a:solidFill>
              <a:srgbClr val="073763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4A86E8"/>
              </a:solidFill>
            </a:endParaRPr>
          </a:p>
        </p:txBody>
      </p:sp>
      <p:sp>
        <p:nvSpPr>
          <p:cNvPr id="305" name="Google Shape;305;p37"/>
          <p:cNvSpPr txBox="1"/>
          <p:nvPr>
            <p:ph idx="1" type="subTitle"/>
          </p:nvPr>
        </p:nvSpPr>
        <p:spPr>
          <a:xfrm>
            <a:off x="254300" y="13607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S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olving the Classical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6" name="Google Shape;306;p37"/>
          <p:cNvSpPr txBox="1"/>
          <p:nvPr/>
        </p:nvSpPr>
        <p:spPr>
          <a:xfrm>
            <a:off x="229364" y="651667"/>
            <a:ext cx="4309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Steps 2 and 3: Cycle Detection and Resolution</a:t>
            </a:r>
            <a:r>
              <a:rPr lang="en" sz="1600">
                <a:solidFill>
                  <a:srgbClr val="07376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500">
              <a:solidFill>
                <a:srgbClr val="073763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7" name="Google Shape;307;p37"/>
          <p:cNvSpPr txBox="1"/>
          <p:nvPr/>
        </p:nvSpPr>
        <p:spPr>
          <a:xfrm>
            <a:off x="2436485" y="3955283"/>
            <a:ext cx="3364800" cy="11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Detection: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We have two cycles (1)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(2)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aseline="-25000" sz="18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8" name="Google Shape;308;p37"/>
          <p:cNvSpPr txBox="1"/>
          <p:nvPr/>
        </p:nvSpPr>
        <p:spPr>
          <a:xfrm>
            <a:off x="6349573" y="3823879"/>
            <a:ext cx="2571000" cy="167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(1) First cycle: Assign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(2) Second cycle: Assign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aseline="-25000" sz="13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09" name="Google Shape;309;p37"/>
          <p:cNvGraphicFramePr/>
          <p:nvPr/>
        </p:nvGraphicFramePr>
        <p:xfrm>
          <a:off x="254300" y="111339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524275"/>
                <a:gridCol w="547800"/>
                <a:gridCol w="839750"/>
              </a:tblGrid>
              <a:tr h="2971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7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310" name="Google Shape;310;p37"/>
          <p:cNvGraphicFramePr/>
          <p:nvPr/>
        </p:nvGraphicFramePr>
        <p:xfrm>
          <a:off x="368002" y="271727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802950"/>
                <a:gridCol w="802950"/>
              </a:tblGrid>
              <a:tr h="357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q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7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7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7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11" name="Google Shape;311;p37"/>
          <p:cNvSpPr/>
          <p:nvPr/>
        </p:nvSpPr>
        <p:spPr>
          <a:xfrm>
            <a:off x="2956149" y="2255873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2" name="Google Shape;312;p37"/>
          <p:cNvSpPr/>
          <p:nvPr/>
        </p:nvSpPr>
        <p:spPr>
          <a:xfrm>
            <a:off x="4685649" y="2255873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13" name="Google Shape;313;p37"/>
          <p:cNvSpPr txBox="1"/>
          <p:nvPr/>
        </p:nvSpPr>
        <p:spPr>
          <a:xfrm>
            <a:off x="3987266" y="1859209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4" name="Google Shape;314;p37"/>
          <p:cNvCxnSpPr>
            <a:stCxn id="311" idx="7"/>
            <a:endCxn id="312" idx="0"/>
          </p:cNvCxnSpPr>
          <p:nvPr/>
        </p:nvCxnSpPr>
        <p:spPr>
          <a:xfrm rot="-5400000">
            <a:off x="4166808" y="1537268"/>
            <a:ext cx="88500" cy="1525500"/>
          </a:xfrm>
          <a:prstGeom prst="curvedConnector3">
            <a:avLst>
              <a:gd fmla="val 711595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15" name="Google Shape;315;p37"/>
          <p:cNvCxnSpPr>
            <a:stCxn id="312" idx="4"/>
            <a:endCxn id="311" idx="5"/>
          </p:cNvCxnSpPr>
          <p:nvPr/>
        </p:nvCxnSpPr>
        <p:spPr>
          <a:xfrm flipH="1" rot="5400000">
            <a:off x="4166949" y="2052473"/>
            <a:ext cx="88500" cy="1525500"/>
          </a:xfrm>
          <a:prstGeom prst="curvedConnector3">
            <a:avLst>
              <a:gd fmla="val -56515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6" name="Google Shape;316;p37"/>
          <p:cNvSpPr txBox="1"/>
          <p:nvPr/>
        </p:nvSpPr>
        <p:spPr>
          <a:xfrm>
            <a:off x="3997164" y="2839714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r</a:t>
            </a:r>
            <a:r>
              <a:rPr baseline="-25000" lang="en" sz="1600">
                <a:solidFill>
                  <a:srgbClr val="FF0000"/>
                </a:solidFill>
              </a:rPr>
              <a:t>1</a:t>
            </a:r>
            <a:endParaRPr baseline="-25000" sz="1600"/>
          </a:p>
        </p:txBody>
      </p:sp>
      <p:sp>
        <p:nvSpPr>
          <p:cNvPr id="317" name="Google Shape;317;p37"/>
          <p:cNvSpPr/>
          <p:nvPr/>
        </p:nvSpPr>
        <p:spPr>
          <a:xfrm>
            <a:off x="2253204" y="2369779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18" name="Google Shape;318;p37"/>
          <p:cNvCxnSpPr>
            <a:stCxn id="317" idx="1"/>
            <a:endCxn id="317" idx="7"/>
          </p:cNvCxnSpPr>
          <p:nvPr/>
        </p:nvCxnSpPr>
        <p:spPr>
          <a:xfrm flipH="1" rot="-5400000">
            <a:off x="2541196" y="2254624"/>
            <a:ext cx="600" cy="407700"/>
          </a:xfrm>
          <a:prstGeom prst="curvedConnector3">
            <a:avLst>
              <a:gd fmla="val -105774874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19" name="Google Shape;319;p37"/>
          <p:cNvSpPr txBox="1"/>
          <p:nvPr/>
        </p:nvSpPr>
        <p:spPr>
          <a:xfrm>
            <a:off x="2307642" y="1315392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0" name="Google Shape;320;p37"/>
          <p:cNvSpPr/>
          <p:nvPr/>
        </p:nvSpPr>
        <p:spPr>
          <a:xfrm>
            <a:off x="6616840" y="2107217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1" name="Google Shape;321;p37"/>
          <p:cNvSpPr/>
          <p:nvPr/>
        </p:nvSpPr>
        <p:spPr>
          <a:xfrm>
            <a:off x="8485086" y="2097306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22" name="Google Shape;322;p37"/>
          <p:cNvSpPr txBox="1"/>
          <p:nvPr/>
        </p:nvSpPr>
        <p:spPr>
          <a:xfrm>
            <a:off x="7697359" y="1719461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3" name="Google Shape;323;p37"/>
          <p:cNvCxnSpPr>
            <a:stCxn id="320" idx="7"/>
            <a:endCxn id="321" idx="0"/>
          </p:cNvCxnSpPr>
          <p:nvPr/>
        </p:nvCxnSpPr>
        <p:spPr>
          <a:xfrm rot="-5400000">
            <a:off x="7891999" y="1314212"/>
            <a:ext cx="98400" cy="1664400"/>
          </a:xfrm>
          <a:prstGeom prst="curvedConnector3">
            <a:avLst>
              <a:gd fmla="val 62994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24" name="Google Shape;324;p37"/>
          <p:cNvCxnSpPr>
            <a:stCxn id="321" idx="4"/>
            <a:endCxn id="320" idx="5"/>
          </p:cNvCxnSpPr>
          <p:nvPr/>
        </p:nvCxnSpPr>
        <p:spPr>
          <a:xfrm flipH="1" rot="5400000">
            <a:off x="7901886" y="1829406"/>
            <a:ext cx="78600" cy="1664400"/>
          </a:xfrm>
          <a:prstGeom prst="curvedConnector3">
            <a:avLst>
              <a:gd fmla="val -661538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5" name="Google Shape;325;p37"/>
          <p:cNvSpPr txBox="1"/>
          <p:nvPr/>
        </p:nvSpPr>
        <p:spPr>
          <a:xfrm>
            <a:off x="7738201" y="2740598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</a:rPr>
              <a:t>r</a:t>
            </a:r>
            <a:r>
              <a:rPr baseline="-25000" lang="en" sz="1600">
                <a:solidFill>
                  <a:srgbClr val="FF0000"/>
                </a:solidFill>
              </a:rPr>
              <a:t>1</a:t>
            </a:r>
            <a:endParaRPr baseline="-25000" sz="1600"/>
          </a:p>
        </p:txBody>
      </p:sp>
      <p:sp>
        <p:nvSpPr>
          <p:cNvPr id="326" name="Google Shape;326;p37"/>
          <p:cNvSpPr/>
          <p:nvPr/>
        </p:nvSpPr>
        <p:spPr>
          <a:xfrm>
            <a:off x="5824702" y="2349958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27" name="Google Shape;327;p37"/>
          <p:cNvCxnSpPr>
            <a:stCxn id="326" idx="1"/>
            <a:endCxn id="326" idx="7"/>
          </p:cNvCxnSpPr>
          <p:nvPr/>
        </p:nvCxnSpPr>
        <p:spPr>
          <a:xfrm flipH="1" rot="-5400000">
            <a:off x="6112693" y="2234803"/>
            <a:ext cx="600" cy="407700"/>
          </a:xfrm>
          <a:prstGeom prst="curvedConnector3">
            <a:avLst>
              <a:gd fmla="val -104125572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28" name="Google Shape;328;p37"/>
          <p:cNvSpPr txBox="1"/>
          <p:nvPr/>
        </p:nvSpPr>
        <p:spPr>
          <a:xfrm>
            <a:off x="5879140" y="1364944"/>
            <a:ext cx="467700" cy="4311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29" name="Google Shape;329;p37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254836" y="2386169"/>
            <a:ext cx="415500" cy="293375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37"/>
          <p:cNvSpPr txBox="1"/>
          <p:nvPr/>
        </p:nvSpPr>
        <p:spPr>
          <a:xfrm>
            <a:off x="5599390" y="3458719"/>
            <a:ext cx="1050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Cycle 1</a:t>
            </a:r>
            <a:endParaRPr sz="1300">
              <a:solidFill>
                <a:schemeClr val="dk2"/>
              </a:solidFill>
            </a:endParaRPr>
          </a:p>
        </p:txBody>
      </p:sp>
      <p:sp>
        <p:nvSpPr>
          <p:cNvPr id="331" name="Google Shape;331;p37"/>
          <p:cNvSpPr txBox="1"/>
          <p:nvPr/>
        </p:nvSpPr>
        <p:spPr>
          <a:xfrm>
            <a:off x="7446756" y="3500488"/>
            <a:ext cx="1050600" cy="30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</a:rPr>
              <a:t>Cycle 2</a:t>
            </a:r>
            <a:endParaRPr sz="13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38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Alternative Example: Failure of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337" name="Google Shape;337;p38"/>
          <p:cNvGraphicFramePr/>
          <p:nvPr/>
        </p:nvGraphicFramePr>
        <p:xfrm>
          <a:off x="105225" y="121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540750"/>
                <a:gridCol w="462125"/>
                <a:gridCol w="972000"/>
              </a:tblGrid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aseline="-25000" lang="en" sz="1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38" name="Google Shape;338;p38"/>
          <p:cNvSpPr txBox="1"/>
          <p:nvPr/>
        </p:nvSpPr>
        <p:spPr>
          <a:xfrm>
            <a:off x="105225" y="710100"/>
            <a:ext cx="349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9" name="Google Shape;339;p38"/>
          <p:cNvSpPr/>
          <p:nvPr/>
        </p:nvSpPr>
        <p:spPr>
          <a:xfrm>
            <a:off x="4468658" y="1515028"/>
            <a:ext cx="460800" cy="482400"/>
          </a:xfrm>
          <a:prstGeom prst="ellipse">
            <a:avLst/>
          </a:prstGeom>
          <a:solidFill>
            <a:srgbClr val="CFE2F3"/>
          </a:solidFill>
          <a:ln cap="flat" cmpd="sng" w="152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050" lIns="73050" spcFirstLastPara="1" rIns="73050" wrap="square" tIns="73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278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27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0" name="Google Shape;340;p38"/>
          <p:cNvSpPr/>
          <p:nvPr/>
        </p:nvSpPr>
        <p:spPr>
          <a:xfrm>
            <a:off x="5850607" y="1515028"/>
            <a:ext cx="460800" cy="482400"/>
          </a:xfrm>
          <a:prstGeom prst="ellipse">
            <a:avLst/>
          </a:prstGeom>
          <a:solidFill>
            <a:srgbClr val="CFE2F3"/>
          </a:solidFill>
          <a:ln cap="flat" cmpd="sng" w="152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050" lIns="73050" spcFirstLastPara="1" rIns="73050" wrap="square" tIns="73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278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27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1" name="Google Shape;341;p38"/>
          <p:cNvSpPr txBox="1"/>
          <p:nvPr/>
        </p:nvSpPr>
        <p:spPr>
          <a:xfrm>
            <a:off x="5284648" y="710099"/>
            <a:ext cx="373800" cy="344400"/>
          </a:xfrm>
          <a:prstGeom prst="rect">
            <a:avLst/>
          </a:prstGeom>
          <a:noFill/>
          <a:ln cap="flat" cmpd="sng" w="15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3050" lIns="73050" spcFirstLastPara="1" rIns="73050" wrap="square" tIns="73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8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278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27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2" name="Google Shape;342;p38"/>
          <p:cNvCxnSpPr>
            <a:stCxn id="339" idx="7"/>
            <a:endCxn id="340" idx="0"/>
          </p:cNvCxnSpPr>
          <p:nvPr/>
        </p:nvCxnSpPr>
        <p:spPr>
          <a:xfrm rot="-5400000">
            <a:off x="5436176" y="940974"/>
            <a:ext cx="70500" cy="1218900"/>
          </a:xfrm>
          <a:prstGeom prst="curvedConnector3">
            <a:avLst>
              <a:gd fmla="val 636145" name="adj1"/>
            </a:avLst>
          </a:prstGeom>
          <a:noFill/>
          <a:ln cap="flat" cmpd="sng" w="1522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43" name="Google Shape;343;p38"/>
          <p:cNvCxnSpPr>
            <a:stCxn id="340" idx="4"/>
            <a:endCxn id="339" idx="5"/>
          </p:cNvCxnSpPr>
          <p:nvPr/>
        </p:nvCxnSpPr>
        <p:spPr>
          <a:xfrm flipH="1" rot="5400000">
            <a:off x="5436307" y="1352728"/>
            <a:ext cx="70500" cy="1218900"/>
          </a:xfrm>
          <a:prstGeom prst="curvedConnector3">
            <a:avLst>
              <a:gd fmla="val -512889" name="adj1"/>
            </a:avLst>
          </a:prstGeom>
          <a:noFill/>
          <a:ln cap="flat" cmpd="sng" w="15225">
            <a:solidFill>
              <a:srgbClr val="1C45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44" name="Google Shape;344;p38"/>
          <p:cNvSpPr txBox="1"/>
          <p:nvPr/>
        </p:nvSpPr>
        <p:spPr>
          <a:xfrm>
            <a:off x="5326171" y="2391256"/>
            <a:ext cx="373800" cy="344400"/>
          </a:xfrm>
          <a:prstGeom prst="rect">
            <a:avLst/>
          </a:prstGeom>
          <a:noFill/>
          <a:ln cap="flat" cmpd="sng" w="152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73050" lIns="73050" spcFirstLastPara="1" rIns="73050" wrap="square" tIns="73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8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278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27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45" name="Google Shape;345;p38"/>
          <p:cNvSpPr/>
          <p:nvPr/>
        </p:nvSpPr>
        <p:spPr>
          <a:xfrm>
            <a:off x="5862104" y="2681569"/>
            <a:ext cx="460800" cy="482400"/>
          </a:xfrm>
          <a:prstGeom prst="ellipse">
            <a:avLst/>
          </a:prstGeom>
          <a:solidFill>
            <a:srgbClr val="CFE2F3"/>
          </a:solidFill>
          <a:ln cap="flat" cmpd="sng" w="152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3050" lIns="73050" spcFirstLastPara="1" rIns="73050" wrap="square" tIns="73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278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27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46" name="Google Shape;346;p38"/>
          <p:cNvCxnSpPr>
            <a:stCxn id="345" idx="0"/>
            <a:endCxn id="340" idx="4"/>
          </p:cNvCxnSpPr>
          <p:nvPr/>
        </p:nvCxnSpPr>
        <p:spPr>
          <a:xfrm rot="10800000">
            <a:off x="6081104" y="1997569"/>
            <a:ext cx="11400" cy="684000"/>
          </a:xfrm>
          <a:prstGeom prst="straightConnector1">
            <a:avLst/>
          </a:prstGeom>
          <a:noFill/>
          <a:ln cap="flat" cmpd="sng" w="152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347" name="Google Shape;347;p38"/>
          <p:cNvGraphicFramePr/>
          <p:nvPr/>
        </p:nvGraphicFramePr>
        <p:xfrm>
          <a:off x="2243750" y="121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08250"/>
                <a:gridCol w="708250"/>
              </a:tblGrid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52" name="Google Shape;352;p39"/>
          <p:cNvGraphicFramePr/>
          <p:nvPr/>
        </p:nvGraphicFramePr>
        <p:xfrm>
          <a:off x="105225" y="121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540750"/>
                <a:gridCol w="462125"/>
                <a:gridCol w="972000"/>
              </a:tblGrid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aseline="-25000" lang="en" sz="1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53" name="Google Shape;353;p39"/>
          <p:cNvSpPr txBox="1"/>
          <p:nvPr/>
        </p:nvSpPr>
        <p:spPr>
          <a:xfrm>
            <a:off x="105225" y="710100"/>
            <a:ext cx="349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4" name="Google Shape;354;p39"/>
          <p:cNvSpPr/>
          <p:nvPr/>
        </p:nvSpPr>
        <p:spPr>
          <a:xfrm>
            <a:off x="3824475" y="1411593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5" name="Google Shape;355;p39"/>
          <p:cNvSpPr/>
          <p:nvPr/>
        </p:nvSpPr>
        <p:spPr>
          <a:xfrm>
            <a:off x="5028841" y="1411593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56" name="Google Shape;356;p39"/>
          <p:cNvSpPr txBox="1"/>
          <p:nvPr/>
        </p:nvSpPr>
        <p:spPr>
          <a:xfrm>
            <a:off x="4535609" y="710100"/>
            <a:ext cx="325800" cy="300000"/>
          </a:xfrm>
          <a:prstGeom prst="rect">
            <a:avLst/>
          </a:prstGeom>
          <a:noFill/>
          <a:ln cap="flat" cmpd="sng" w="13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3650" lIns="63650" spcFirstLastPara="1" rIns="63650" wrap="square" tIns="63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57" name="Google Shape;357;p39"/>
          <p:cNvCxnSpPr>
            <a:stCxn id="354" idx="7"/>
            <a:endCxn id="355" idx="0"/>
          </p:cNvCxnSpPr>
          <p:nvPr/>
        </p:nvCxnSpPr>
        <p:spPr>
          <a:xfrm rot="-5400000">
            <a:off x="4667747" y="911245"/>
            <a:ext cx="61500" cy="1062300"/>
          </a:xfrm>
          <a:prstGeom prst="curvedConnector3">
            <a:avLst>
              <a:gd fmla="val 636145" name="adj1"/>
            </a:avLst>
          </a:prstGeom>
          <a:noFill/>
          <a:ln cap="flat" cmpd="sng" w="1327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58" name="Google Shape;358;p39"/>
          <p:cNvCxnSpPr>
            <a:stCxn id="355" idx="4"/>
            <a:endCxn id="354" idx="5"/>
          </p:cNvCxnSpPr>
          <p:nvPr/>
        </p:nvCxnSpPr>
        <p:spPr>
          <a:xfrm flipH="1" rot="5400000">
            <a:off x="4667791" y="1269993"/>
            <a:ext cx="61500" cy="1062300"/>
          </a:xfrm>
          <a:prstGeom prst="curvedConnector3">
            <a:avLst>
              <a:gd fmla="val -512889" name="adj1"/>
            </a:avLst>
          </a:prstGeom>
          <a:noFill/>
          <a:ln cap="flat" cmpd="sng" w="13275">
            <a:solidFill>
              <a:srgbClr val="1C45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59" name="Google Shape;359;p39"/>
          <p:cNvSpPr txBox="1"/>
          <p:nvPr/>
        </p:nvSpPr>
        <p:spPr>
          <a:xfrm>
            <a:off x="4571796" y="2175222"/>
            <a:ext cx="325800" cy="300000"/>
          </a:xfrm>
          <a:prstGeom prst="rect">
            <a:avLst/>
          </a:prstGeom>
          <a:noFill/>
          <a:ln cap="flat" cmpd="sng" w="13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3650" lIns="63650" spcFirstLastPara="1" rIns="63650" wrap="square" tIns="63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60" name="Google Shape;360;p39"/>
          <p:cNvSpPr/>
          <p:nvPr/>
        </p:nvSpPr>
        <p:spPr>
          <a:xfrm>
            <a:off x="5038860" y="2428228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1" name="Google Shape;361;p39"/>
          <p:cNvCxnSpPr>
            <a:stCxn id="360" idx="0"/>
            <a:endCxn id="355" idx="4"/>
          </p:cNvCxnSpPr>
          <p:nvPr/>
        </p:nvCxnSpPr>
        <p:spPr>
          <a:xfrm rot="10800000">
            <a:off x="5229810" y="1831828"/>
            <a:ext cx="9900" cy="596400"/>
          </a:xfrm>
          <a:prstGeom prst="straightConnector1">
            <a:avLst/>
          </a:prstGeom>
          <a:noFill/>
          <a:ln cap="flat" cmpd="sng" w="13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362" name="Google Shape;362;p39"/>
          <p:cNvGraphicFramePr/>
          <p:nvPr/>
        </p:nvGraphicFramePr>
        <p:xfrm>
          <a:off x="2243750" y="121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08250"/>
                <a:gridCol w="708250"/>
              </a:tblGrid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63" name="Google Shape;363;p39"/>
          <p:cNvSpPr/>
          <p:nvPr/>
        </p:nvSpPr>
        <p:spPr>
          <a:xfrm>
            <a:off x="7752475" y="1087656"/>
            <a:ext cx="1107600" cy="1094400"/>
          </a:xfrm>
          <a:prstGeom prst="ellipse">
            <a:avLst/>
          </a:prstGeom>
          <a:solidFill>
            <a:schemeClr val="lt1"/>
          </a:solidFill>
          <a:ln cap="flat" cmpd="sng" w="121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9"/>
          </a:p>
        </p:txBody>
      </p:sp>
      <p:sp>
        <p:nvSpPr>
          <p:cNvPr id="364" name="Google Shape;364;p39"/>
          <p:cNvSpPr/>
          <p:nvPr/>
        </p:nvSpPr>
        <p:spPr>
          <a:xfrm>
            <a:off x="5851084" y="1006641"/>
            <a:ext cx="1529100" cy="1191300"/>
          </a:xfrm>
          <a:prstGeom prst="ellipse">
            <a:avLst/>
          </a:prstGeom>
          <a:solidFill>
            <a:schemeClr val="lt1"/>
          </a:solidFill>
          <a:ln cap="flat" cmpd="sng" w="121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9"/>
          </a:p>
        </p:txBody>
      </p:sp>
      <p:sp>
        <p:nvSpPr>
          <p:cNvPr id="365" name="Google Shape;365;p39"/>
          <p:cNvSpPr/>
          <p:nvPr/>
        </p:nvSpPr>
        <p:spPr>
          <a:xfrm>
            <a:off x="8127136" y="1703836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66" name="Google Shape;366;p39"/>
          <p:cNvCxnSpPr>
            <a:stCxn id="365" idx="1"/>
            <a:endCxn id="365" idx="7"/>
          </p:cNvCxnSpPr>
          <p:nvPr/>
        </p:nvCxnSpPr>
        <p:spPr>
          <a:xfrm flipH="1" rot="-5400000">
            <a:off x="8309929" y="1630833"/>
            <a:ext cx="600" cy="258900"/>
          </a:xfrm>
          <a:prstGeom prst="curvedConnector3">
            <a:avLst>
              <a:gd fmla="val -54420029" name="adj1"/>
            </a:avLst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67" name="Google Shape;367;p39"/>
          <p:cNvSpPr txBox="1"/>
          <p:nvPr/>
        </p:nvSpPr>
        <p:spPr>
          <a:xfrm>
            <a:off x="8174351" y="1135869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8" name="Google Shape;368;p39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34372" y="1468115"/>
            <a:ext cx="263909" cy="263909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9"/>
          <p:cNvSpPr/>
          <p:nvPr/>
        </p:nvSpPr>
        <p:spPr>
          <a:xfrm>
            <a:off x="5876822" y="1413414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0" name="Google Shape;370;p39"/>
          <p:cNvSpPr/>
          <p:nvPr/>
        </p:nvSpPr>
        <p:spPr>
          <a:xfrm>
            <a:off x="6975332" y="1413414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1" name="Google Shape;371;p39"/>
          <p:cNvSpPr txBox="1"/>
          <p:nvPr/>
        </p:nvSpPr>
        <p:spPr>
          <a:xfrm>
            <a:off x="6538090" y="1051615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2" name="Google Shape;372;p39"/>
          <p:cNvCxnSpPr>
            <a:stCxn id="369" idx="7"/>
            <a:endCxn id="370" idx="0"/>
          </p:cNvCxnSpPr>
          <p:nvPr/>
        </p:nvCxnSpPr>
        <p:spPr>
          <a:xfrm rot="-5400000">
            <a:off x="6645929" y="957012"/>
            <a:ext cx="56100" cy="969000"/>
          </a:xfrm>
          <a:prstGeom prst="curvedConnector3">
            <a:avLst>
              <a:gd fmla="val 676314" name="adj1"/>
            </a:avLst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73" name="Google Shape;373;p39"/>
          <p:cNvCxnSpPr>
            <a:stCxn id="370" idx="4"/>
            <a:endCxn id="369" idx="5"/>
          </p:cNvCxnSpPr>
          <p:nvPr/>
        </p:nvCxnSpPr>
        <p:spPr>
          <a:xfrm flipH="1" rot="5400000">
            <a:off x="6645932" y="1284264"/>
            <a:ext cx="56100" cy="969000"/>
          </a:xfrm>
          <a:prstGeom prst="curvedConnector3">
            <a:avLst>
              <a:gd fmla="val -577559" name="adj1"/>
            </a:avLst>
          </a:prstGeom>
          <a:noFill/>
          <a:ln cap="flat" cmpd="sng" w="12100">
            <a:solidFill>
              <a:srgbClr val="1C45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74" name="Google Shape;374;p39"/>
          <p:cNvSpPr txBox="1"/>
          <p:nvPr/>
        </p:nvSpPr>
        <p:spPr>
          <a:xfrm>
            <a:off x="6545891" y="1730779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75" name="Google Shape;375;p39"/>
          <p:cNvSpPr/>
          <p:nvPr/>
        </p:nvSpPr>
        <p:spPr>
          <a:xfrm>
            <a:off x="6984471" y="2340696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76" name="Google Shape;376;p39"/>
          <p:cNvCxnSpPr>
            <a:stCxn id="375" idx="0"/>
            <a:endCxn id="370" idx="4"/>
          </p:cNvCxnSpPr>
          <p:nvPr/>
        </p:nvCxnSpPr>
        <p:spPr>
          <a:xfrm rot="10800000">
            <a:off x="7158621" y="1796796"/>
            <a:ext cx="9000" cy="543900"/>
          </a:xfrm>
          <a:prstGeom prst="straightConnector1">
            <a:avLst/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77" name="Google Shape;377;p39"/>
          <p:cNvSpPr txBox="1"/>
          <p:nvPr/>
        </p:nvSpPr>
        <p:spPr>
          <a:xfrm>
            <a:off x="5430550" y="2866850"/>
            <a:ext cx="329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Resolution: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Assign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5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762"/>
              </a:spcBef>
              <a:spcAft>
                <a:spcPts val="762"/>
              </a:spcAft>
              <a:buNone/>
            </a:pPr>
            <a:r>
              <a:t/>
            </a:r>
            <a:endParaRPr baseline="-25000" sz="15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78" name="Google Shape;378;p39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508860" y="1489790"/>
            <a:ext cx="263909" cy="263909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9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Alternative Example: Failure of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84" name="Google Shape;384;p40"/>
          <p:cNvGraphicFramePr/>
          <p:nvPr/>
        </p:nvGraphicFramePr>
        <p:xfrm>
          <a:off x="105225" y="12118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540750"/>
                <a:gridCol w="462125"/>
                <a:gridCol w="972000"/>
              </a:tblGrid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aseline="-25000" lang="en" sz="1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85" name="Google Shape;385;p40"/>
          <p:cNvSpPr txBox="1"/>
          <p:nvPr/>
        </p:nvSpPr>
        <p:spPr>
          <a:xfrm>
            <a:off x="105225" y="710100"/>
            <a:ext cx="3492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Directed Graph Construction</a:t>
            </a:r>
            <a:endParaRPr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6" name="Google Shape;386;p40"/>
          <p:cNvSpPr/>
          <p:nvPr/>
        </p:nvSpPr>
        <p:spPr>
          <a:xfrm>
            <a:off x="3824475" y="1411593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7" name="Google Shape;387;p40"/>
          <p:cNvSpPr/>
          <p:nvPr/>
        </p:nvSpPr>
        <p:spPr>
          <a:xfrm>
            <a:off x="5028841" y="1411593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88" name="Google Shape;388;p40"/>
          <p:cNvSpPr txBox="1"/>
          <p:nvPr/>
        </p:nvSpPr>
        <p:spPr>
          <a:xfrm>
            <a:off x="4535609" y="710100"/>
            <a:ext cx="325800" cy="300000"/>
          </a:xfrm>
          <a:prstGeom prst="rect">
            <a:avLst/>
          </a:prstGeom>
          <a:noFill/>
          <a:ln cap="flat" cmpd="sng" w="13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3650" lIns="63650" spcFirstLastPara="1" rIns="63650" wrap="square" tIns="63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89" name="Google Shape;389;p40"/>
          <p:cNvCxnSpPr>
            <a:stCxn id="386" idx="7"/>
            <a:endCxn id="387" idx="0"/>
          </p:cNvCxnSpPr>
          <p:nvPr/>
        </p:nvCxnSpPr>
        <p:spPr>
          <a:xfrm rot="-5400000">
            <a:off x="4667747" y="911245"/>
            <a:ext cx="61500" cy="1062300"/>
          </a:xfrm>
          <a:prstGeom prst="curvedConnector3">
            <a:avLst>
              <a:gd fmla="val 636145" name="adj1"/>
            </a:avLst>
          </a:prstGeom>
          <a:noFill/>
          <a:ln cap="flat" cmpd="sng" w="1327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390" name="Google Shape;390;p40"/>
          <p:cNvCxnSpPr>
            <a:stCxn id="387" idx="4"/>
            <a:endCxn id="386" idx="5"/>
          </p:cNvCxnSpPr>
          <p:nvPr/>
        </p:nvCxnSpPr>
        <p:spPr>
          <a:xfrm flipH="1" rot="5400000">
            <a:off x="4667791" y="1269993"/>
            <a:ext cx="61500" cy="1062300"/>
          </a:xfrm>
          <a:prstGeom prst="curvedConnector3">
            <a:avLst>
              <a:gd fmla="val -512889" name="adj1"/>
            </a:avLst>
          </a:prstGeom>
          <a:noFill/>
          <a:ln cap="flat" cmpd="sng" w="13275">
            <a:solidFill>
              <a:srgbClr val="1C45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1" name="Google Shape;391;p40"/>
          <p:cNvSpPr txBox="1"/>
          <p:nvPr/>
        </p:nvSpPr>
        <p:spPr>
          <a:xfrm>
            <a:off x="4571796" y="2175222"/>
            <a:ext cx="325800" cy="300000"/>
          </a:xfrm>
          <a:prstGeom prst="rect">
            <a:avLst/>
          </a:prstGeom>
          <a:noFill/>
          <a:ln cap="flat" cmpd="sng" w="132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3650" lIns="63650" spcFirstLastPara="1" rIns="63650" wrap="square" tIns="636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114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92" name="Google Shape;392;p40"/>
          <p:cNvSpPr/>
          <p:nvPr/>
        </p:nvSpPr>
        <p:spPr>
          <a:xfrm>
            <a:off x="5038860" y="2428228"/>
            <a:ext cx="401700" cy="420300"/>
          </a:xfrm>
          <a:prstGeom prst="ellipse">
            <a:avLst/>
          </a:prstGeom>
          <a:solidFill>
            <a:srgbClr val="CFE2F3"/>
          </a:solidFill>
          <a:ln cap="flat" cmpd="sng" w="13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3650" lIns="63650" spcFirstLastPara="1" rIns="63650" wrap="square" tIns="636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14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114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114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3" name="Google Shape;393;p40"/>
          <p:cNvCxnSpPr>
            <a:stCxn id="392" idx="0"/>
            <a:endCxn id="387" idx="4"/>
          </p:cNvCxnSpPr>
          <p:nvPr/>
        </p:nvCxnSpPr>
        <p:spPr>
          <a:xfrm rot="10800000">
            <a:off x="5229810" y="1831828"/>
            <a:ext cx="9900" cy="596400"/>
          </a:xfrm>
          <a:prstGeom prst="straightConnector1">
            <a:avLst/>
          </a:prstGeom>
          <a:noFill/>
          <a:ln cap="flat" cmpd="sng" w="13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graphicFrame>
        <p:nvGraphicFramePr>
          <p:cNvPr id="394" name="Google Shape;394;p40"/>
          <p:cNvGraphicFramePr/>
          <p:nvPr/>
        </p:nvGraphicFramePr>
        <p:xfrm>
          <a:off x="2243750" y="12118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08250"/>
                <a:gridCol w="708250"/>
              </a:tblGrid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395" name="Google Shape;395;p40"/>
          <p:cNvSpPr/>
          <p:nvPr/>
        </p:nvSpPr>
        <p:spPr>
          <a:xfrm>
            <a:off x="7752475" y="1087656"/>
            <a:ext cx="1107600" cy="1094400"/>
          </a:xfrm>
          <a:prstGeom prst="ellipse">
            <a:avLst/>
          </a:prstGeom>
          <a:solidFill>
            <a:schemeClr val="lt1"/>
          </a:solidFill>
          <a:ln cap="flat" cmpd="sng" w="121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9"/>
          </a:p>
        </p:txBody>
      </p:sp>
      <p:sp>
        <p:nvSpPr>
          <p:cNvPr id="396" name="Google Shape;396;p40"/>
          <p:cNvSpPr/>
          <p:nvPr/>
        </p:nvSpPr>
        <p:spPr>
          <a:xfrm>
            <a:off x="5851084" y="1006641"/>
            <a:ext cx="1529100" cy="1191300"/>
          </a:xfrm>
          <a:prstGeom prst="ellipse">
            <a:avLst/>
          </a:prstGeom>
          <a:solidFill>
            <a:schemeClr val="lt1"/>
          </a:solidFill>
          <a:ln cap="flat" cmpd="sng" w="121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89"/>
          </a:p>
        </p:txBody>
      </p:sp>
      <p:sp>
        <p:nvSpPr>
          <p:cNvPr id="397" name="Google Shape;397;p40"/>
          <p:cNvSpPr/>
          <p:nvPr/>
        </p:nvSpPr>
        <p:spPr>
          <a:xfrm>
            <a:off x="8127136" y="1703836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398" name="Google Shape;398;p40"/>
          <p:cNvCxnSpPr>
            <a:stCxn id="397" idx="1"/>
            <a:endCxn id="397" idx="7"/>
          </p:cNvCxnSpPr>
          <p:nvPr/>
        </p:nvCxnSpPr>
        <p:spPr>
          <a:xfrm flipH="1" rot="-5400000">
            <a:off x="8309929" y="1630833"/>
            <a:ext cx="600" cy="258900"/>
          </a:xfrm>
          <a:prstGeom prst="curvedConnector3">
            <a:avLst>
              <a:gd fmla="val -54420029" name="adj1"/>
            </a:avLst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399" name="Google Shape;399;p40"/>
          <p:cNvSpPr txBox="1"/>
          <p:nvPr/>
        </p:nvSpPr>
        <p:spPr>
          <a:xfrm>
            <a:off x="8174351" y="1135869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00" name="Google Shape;400;p40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434372" y="1468115"/>
            <a:ext cx="263909" cy="263909"/>
          </a:xfrm>
          <a:prstGeom prst="rect">
            <a:avLst/>
          </a:prstGeom>
          <a:noFill/>
          <a:ln>
            <a:noFill/>
          </a:ln>
        </p:spPr>
      </p:pic>
      <p:sp>
        <p:nvSpPr>
          <p:cNvPr id="401" name="Google Shape;401;p40"/>
          <p:cNvSpPr/>
          <p:nvPr/>
        </p:nvSpPr>
        <p:spPr>
          <a:xfrm>
            <a:off x="5876822" y="1413414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2" name="Google Shape;402;p40"/>
          <p:cNvSpPr/>
          <p:nvPr/>
        </p:nvSpPr>
        <p:spPr>
          <a:xfrm>
            <a:off x="6975332" y="1413414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3" name="Google Shape;403;p40"/>
          <p:cNvSpPr txBox="1"/>
          <p:nvPr/>
        </p:nvSpPr>
        <p:spPr>
          <a:xfrm>
            <a:off x="6538090" y="1051615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4" name="Google Shape;404;p40"/>
          <p:cNvCxnSpPr>
            <a:stCxn id="401" idx="7"/>
            <a:endCxn id="402" idx="0"/>
          </p:cNvCxnSpPr>
          <p:nvPr/>
        </p:nvCxnSpPr>
        <p:spPr>
          <a:xfrm rot="-5400000">
            <a:off x="6645929" y="957012"/>
            <a:ext cx="56100" cy="969000"/>
          </a:xfrm>
          <a:prstGeom prst="curvedConnector3">
            <a:avLst>
              <a:gd fmla="val 676314" name="adj1"/>
            </a:avLst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405" name="Google Shape;405;p40"/>
          <p:cNvCxnSpPr>
            <a:stCxn id="402" idx="4"/>
            <a:endCxn id="401" idx="5"/>
          </p:cNvCxnSpPr>
          <p:nvPr/>
        </p:nvCxnSpPr>
        <p:spPr>
          <a:xfrm flipH="1" rot="5400000">
            <a:off x="6645932" y="1284264"/>
            <a:ext cx="56100" cy="969000"/>
          </a:xfrm>
          <a:prstGeom prst="curvedConnector3">
            <a:avLst>
              <a:gd fmla="val -577559" name="adj1"/>
            </a:avLst>
          </a:prstGeom>
          <a:noFill/>
          <a:ln cap="flat" cmpd="sng" w="12100">
            <a:solidFill>
              <a:srgbClr val="1C4587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06" name="Google Shape;406;p40"/>
          <p:cNvSpPr txBox="1"/>
          <p:nvPr/>
        </p:nvSpPr>
        <p:spPr>
          <a:xfrm>
            <a:off x="6545891" y="1730779"/>
            <a:ext cx="297000" cy="273600"/>
          </a:xfrm>
          <a:prstGeom prst="rect">
            <a:avLst/>
          </a:prstGeom>
          <a:noFill/>
          <a:ln cap="flat" cmpd="sng" w="12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016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07" name="Google Shape;407;p40"/>
          <p:cNvSpPr/>
          <p:nvPr/>
        </p:nvSpPr>
        <p:spPr>
          <a:xfrm>
            <a:off x="6984471" y="2340696"/>
            <a:ext cx="366300" cy="383400"/>
          </a:xfrm>
          <a:prstGeom prst="ellipse">
            <a:avLst/>
          </a:prstGeom>
          <a:solidFill>
            <a:srgbClr val="CFE2F3"/>
          </a:solidFill>
          <a:ln cap="flat" cmpd="sng" w="121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8050" lIns="58050" spcFirstLastPara="1" rIns="58050" wrap="square" tIns="580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1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016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01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08" name="Google Shape;408;p40"/>
          <p:cNvCxnSpPr>
            <a:stCxn id="407" idx="0"/>
            <a:endCxn id="402" idx="4"/>
          </p:cNvCxnSpPr>
          <p:nvPr/>
        </p:nvCxnSpPr>
        <p:spPr>
          <a:xfrm rot="10800000">
            <a:off x="7158621" y="1796796"/>
            <a:ext cx="9000" cy="543900"/>
          </a:xfrm>
          <a:prstGeom prst="straightConnector1">
            <a:avLst/>
          </a:prstGeom>
          <a:noFill/>
          <a:ln cap="flat" cmpd="sng" w="121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09" name="Google Shape;409;p40"/>
          <p:cNvSpPr txBox="1"/>
          <p:nvPr/>
        </p:nvSpPr>
        <p:spPr>
          <a:xfrm>
            <a:off x="4861400" y="2866850"/>
            <a:ext cx="3290700" cy="985200"/>
          </a:xfrm>
          <a:prstGeom prst="rect">
            <a:avLst/>
          </a:prstGeom>
          <a:noFill/>
          <a:ln>
            <a:noFill/>
          </a:ln>
        </p:spPr>
        <p:txBody>
          <a:bodyPr anchorCtr="0" anchor="t" bIns="58050" lIns="58050" spcFirstLastPara="1" rIns="58050" wrap="square" tIns="58050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Resolution: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Assign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and a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→ r</a:t>
            </a:r>
            <a:r>
              <a:rPr baseline="-25000" lang="en" sz="151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5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lnSpc>
                <a:spcPct val="115000"/>
              </a:lnSpc>
              <a:spcBef>
                <a:spcPts val="762"/>
              </a:spcBef>
              <a:spcAft>
                <a:spcPts val="762"/>
              </a:spcAft>
              <a:buNone/>
            </a:pPr>
            <a:r>
              <a:t/>
            </a:r>
            <a:endParaRPr baseline="-25000" sz="1516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10" name="Google Shape;410;p40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508860" y="1489790"/>
            <a:ext cx="263909" cy="26390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11" name="Google Shape;411;p40"/>
          <p:cNvGraphicFramePr/>
          <p:nvPr/>
        </p:nvGraphicFramePr>
        <p:xfrm>
          <a:off x="188250" y="352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540750"/>
                <a:gridCol w="462125"/>
                <a:gridCol w="972000"/>
              </a:tblGrid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baseline="-25000" lang="en" sz="100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12" name="Google Shape;412;p40"/>
          <p:cNvGraphicFramePr/>
          <p:nvPr/>
        </p:nvGraphicFramePr>
        <p:xfrm>
          <a:off x="2297050" y="35246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08250"/>
                <a:gridCol w="708250"/>
              </a:tblGrid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 strike="sngStrike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26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13" name="Google Shape;413;p40"/>
          <p:cNvSpPr txBox="1"/>
          <p:nvPr/>
        </p:nvSpPr>
        <p:spPr>
          <a:xfrm>
            <a:off x="3847483" y="3979637"/>
            <a:ext cx="296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Question: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this pareto-efficient?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4" name="Google Shape;414;p40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Alternative Example: Failure of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41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ReACT-TTC Based Modified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0" name="Google Shape;420;p41"/>
          <p:cNvSpPr txBox="1"/>
          <p:nvPr/>
        </p:nvSpPr>
        <p:spPr>
          <a:xfrm>
            <a:off x="189256" y="688851"/>
            <a:ext cx="47634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  The case of co-ownership.</a:t>
            </a:r>
            <a:endParaRPr b="1" sz="15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21" name="Google Shape;421;p41"/>
          <p:cNvGraphicFramePr/>
          <p:nvPr/>
        </p:nvGraphicFramePr>
        <p:xfrm>
          <a:off x="182975" y="1153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29325"/>
                <a:gridCol w="929325"/>
                <a:gridCol w="929325"/>
              </a:tblGrid>
              <a:tr h="375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5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22" name="Google Shape;422;p41"/>
          <p:cNvSpPr/>
          <p:nvPr/>
        </p:nvSpPr>
        <p:spPr>
          <a:xfrm>
            <a:off x="7142340" y="1032329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423" name="Google Shape;423;p41"/>
          <p:cNvSpPr/>
          <p:nvPr/>
        </p:nvSpPr>
        <p:spPr>
          <a:xfrm>
            <a:off x="7226918" y="1185185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4" name="Google Shape;424;p41"/>
          <p:cNvSpPr/>
          <p:nvPr/>
        </p:nvSpPr>
        <p:spPr>
          <a:xfrm>
            <a:off x="7849452" y="1162234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5" name="Google Shape;425;p41"/>
          <p:cNvSpPr/>
          <p:nvPr/>
        </p:nvSpPr>
        <p:spPr>
          <a:xfrm>
            <a:off x="5480740" y="1116305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426" name="Google Shape;426;p41"/>
          <p:cNvSpPr/>
          <p:nvPr/>
        </p:nvSpPr>
        <p:spPr>
          <a:xfrm>
            <a:off x="6540134" y="2290504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427" name="Google Shape;427;p41"/>
          <p:cNvSpPr txBox="1"/>
          <p:nvPr/>
        </p:nvSpPr>
        <p:spPr>
          <a:xfrm>
            <a:off x="7452078" y="581486"/>
            <a:ext cx="697200" cy="431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8" name="Google Shape;428;p41"/>
          <p:cNvSpPr/>
          <p:nvPr/>
        </p:nvSpPr>
        <p:spPr>
          <a:xfrm>
            <a:off x="6933150" y="2455818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9" name="Google Shape;429;p41"/>
          <p:cNvSpPr txBox="1"/>
          <p:nvPr/>
        </p:nvSpPr>
        <p:spPr>
          <a:xfrm>
            <a:off x="6933128" y="3236731"/>
            <a:ext cx="697200" cy="431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0" name="Google Shape;430;p41"/>
          <p:cNvSpPr/>
          <p:nvPr/>
        </p:nvSpPr>
        <p:spPr>
          <a:xfrm>
            <a:off x="5873750" y="1260443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1" name="Google Shape;431;p41"/>
          <p:cNvSpPr txBox="1"/>
          <p:nvPr/>
        </p:nvSpPr>
        <p:spPr>
          <a:xfrm>
            <a:off x="5753128" y="665044"/>
            <a:ext cx="697200" cy="4311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32" name="Google Shape;432;p41"/>
          <p:cNvCxnSpPr>
            <a:stCxn id="430" idx="4"/>
            <a:endCxn id="428" idx="1"/>
          </p:cNvCxnSpPr>
          <p:nvPr/>
        </p:nvCxnSpPr>
        <p:spPr>
          <a:xfrm>
            <a:off x="6162050" y="1864043"/>
            <a:ext cx="855600" cy="680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3" name="Google Shape;433;p41"/>
          <p:cNvCxnSpPr>
            <a:stCxn id="423" idx="2"/>
            <a:endCxn id="430" idx="6"/>
          </p:cNvCxnSpPr>
          <p:nvPr/>
        </p:nvCxnSpPr>
        <p:spPr>
          <a:xfrm flipH="1">
            <a:off x="6450218" y="1486985"/>
            <a:ext cx="776700" cy="75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4" name="Google Shape;434;p41"/>
          <p:cNvCxnSpPr>
            <a:stCxn id="428" idx="0"/>
            <a:endCxn id="423" idx="4"/>
          </p:cNvCxnSpPr>
          <p:nvPr/>
        </p:nvCxnSpPr>
        <p:spPr>
          <a:xfrm flipH="1" rot="10800000">
            <a:off x="7221450" y="1788918"/>
            <a:ext cx="293700" cy="66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35" name="Google Shape;435;p41"/>
          <p:cNvCxnSpPr>
            <a:endCxn id="424" idx="5"/>
          </p:cNvCxnSpPr>
          <p:nvPr/>
        </p:nvCxnSpPr>
        <p:spPr>
          <a:xfrm flipH="1" rot="10800000">
            <a:off x="7435011" y="1677439"/>
            <a:ext cx="906600" cy="880800"/>
          </a:xfrm>
          <a:prstGeom prst="curvedConnector2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6" name="Google Shape;436;p41"/>
          <p:cNvSpPr txBox="1"/>
          <p:nvPr/>
        </p:nvSpPr>
        <p:spPr>
          <a:xfrm>
            <a:off x="7100" y="3860900"/>
            <a:ext cx="9015000" cy="7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 do we resolve the cycles considering that 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is the overlapping vertex? Different resolution process can impact the satisfaction of agents incident on the common vertex.</a:t>
            </a:r>
            <a:endParaRPr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37" name="Google Shape;437;p41"/>
          <p:cNvGraphicFramePr/>
          <p:nvPr/>
        </p:nvGraphicFramePr>
        <p:xfrm>
          <a:off x="3086098" y="115953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94025"/>
                <a:gridCol w="935150"/>
              </a:tblGrid>
              <a:tr h="4170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213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cxnSp>
        <p:nvCxnSpPr>
          <p:cNvPr id="438" name="Google Shape;438;p41"/>
          <p:cNvCxnSpPr>
            <a:stCxn id="424" idx="3"/>
            <a:endCxn id="428" idx="7"/>
          </p:cNvCxnSpPr>
          <p:nvPr/>
        </p:nvCxnSpPr>
        <p:spPr>
          <a:xfrm flipH="1">
            <a:off x="7425393" y="1677439"/>
            <a:ext cx="508500" cy="8667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39" name="Google Shape;439;p41"/>
          <p:cNvSpPr txBox="1"/>
          <p:nvPr/>
        </p:nvSpPr>
        <p:spPr>
          <a:xfrm>
            <a:off x="6789263" y="1804194"/>
            <a:ext cx="44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0" name="Google Shape;440;p41"/>
          <p:cNvSpPr txBox="1"/>
          <p:nvPr/>
        </p:nvSpPr>
        <p:spPr>
          <a:xfrm>
            <a:off x="7728888" y="1875672"/>
            <a:ext cx="44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159199" y="106421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Instances of Deviation in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CPS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3" name="Google Shape;73;p15" title="ChatGPT Image Apr 26, 2026, 11_48_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5" y="968600"/>
            <a:ext cx="2355487" cy="16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22975" y="4264000"/>
            <a:ext cx="91209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</a:t>
            </a: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Djavadian, S. et al. Empirical evaluation of drivers’ route choice behavioral responses to social navigation. TRR,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" name="Google Shape;75;p15"/>
          <p:cNvSpPr txBox="1"/>
          <p:nvPr/>
        </p:nvSpPr>
        <p:spPr>
          <a:xfrm>
            <a:off x="2441130" y="1107885"/>
            <a:ext cx="22548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30-60%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override navigation recommendation [1].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Familiar routes, avoiding tolls, perceived traffic inaccuracies,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safety concerns,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scenic preference.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2"/>
          <p:cNvSpPr txBox="1"/>
          <p:nvPr>
            <p:ph idx="1" type="subTitle"/>
          </p:nvPr>
        </p:nvSpPr>
        <p:spPr>
          <a:xfrm>
            <a:off x="254300" y="-13156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Different Resolution Order Leading to Different Aggregate Satisfaction?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6" name="Google Shape;446;p42"/>
          <p:cNvSpPr/>
          <p:nvPr/>
        </p:nvSpPr>
        <p:spPr>
          <a:xfrm>
            <a:off x="3986776" y="1017917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47" name="Google Shape;447;p42"/>
          <p:cNvSpPr/>
          <p:nvPr/>
        </p:nvSpPr>
        <p:spPr>
          <a:xfrm>
            <a:off x="4050195" y="1132534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8" name="Google Shape;448;p42"/>
          <p:cNvSpPr/>
          <p:nvPr/>
        </p:nvSpPr>
        <p:spPr>
          <a:xfrm>
            <a:off x="4516993" y="1115325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9" name="Google Shape;449;p42"/>
          <p:cNvSpPr/>
          <p:nvPr/>
        </p:nvSpPr>
        <p:spPr>
          <a:xfrm>
            <a:off x="2740851" y="1080885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50" name="Google Shape;450;p42"/>
          <p:cNvSpPr/>
          <p:nvPr/>
        </p:nvSpPr>
        <p:spPr>
          <a:xfrm>
            <a:off x="3535221" y="1961346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51" name="Google Shape;451;p42"/>
          <p:cNvSpPr txBox="1"/>
          <p:nvPr/>
        </p:nvSpPr>
        <p:spPr>
          <a:xfrm>
            <a:off x="4219028" y="600267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2" name="Google Shape;452;p42"/>
          <p:cNvSpPr/>
          <p:nvPr/>
        </p:nvSpPr>
        <p:spPr>
          <a:xfrm>
            <a:off x="3829918" y="2085305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3" name="Google Shape;453;p42"/>
          <p:cNvSpPr txBox="1"/>
          <p:nvPr/>
        </p:nvSpPr>
        <p:spPr>
          <a:xfrm>
            <a:off x="2945101" y="2150090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4" name="Google Shape;454;p42"/>
          <p:cNvSpPr/>
          <p:nvPr/>
        </p:nvSpPr>
        <p:spPr>
          <a:xfrm>
            <a:off x="3035544" y="1188966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55" name="Google Shape;455;p42"/>
          <p:cNvSpPr txBox="1"/>
          <p:nvPr/>
        </p:nvSpPr>
        <p:spPr>
          <a:xfrm>
            <a:off x="2984892" y="652973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56" name="Google Shape;456;p42"/>
          <p:cNvCxnSpPr>
            <a:stCxn id="454" idx="4"/>
            <a:endCxn id="452" idx="1"/>
          </p:cNvCxnSpPr>
          <p:nvPr/>
        </p:nvCxnSpPr>
        <p:spPr>
          <a:xfrm>
            <a:off x="3251694" y="1641666"/>
            <a:ext cx="641400" cy="5100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7" name="Google Shape;457;p42"/>
          <p:cNvCxnSpPr>
            <a:stCxn id="447" idx="2"/>
            <a:endCxn id="454" idx="6"/>
          </p:cNvCxnSpPr>
          <p:nvPr/>
        </p:nvCxnSpPr>
        <p:spPr>
          <a:xfrm flipH="1">
            <a:off x="3467895" y="1358884"/>
            <a:ext cx="582300" cy="564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8" name="Google Shape;458;p42"/>
          <p:cNvCxnSpPr>
            <a:stCxn id="452" idx="0"/>
            <a:endCxn id="447" idx="4"/>
          </p:cNvCxnSpPr>
          <p:nvPr/>
        </p:nvCxnSpPr>
        <p:spPr>
          <a:xfrm flipH="1" rot="10800000">
            <a:off x="4046068" y="1585205"/>
            <a:ext cx="220200" cy="5001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59" name="Google Shape;459;p42"/>
          <p:cNvCxnSpPr>
            <a:endCxn id="448" idx="5"/>
          </p:cNvCxnSpPr>
          <p:nvPr/>
        </p:nvCxnSpPr>
        <p:spPr>
          <a:xfrm flipH="1" rot="10800000">
            <a:off x="4206184" y="1501728"/>
            <a:ext cx="679800" cy="660300"/>
          </a:xfrm>
          <a:prstGeom prst="curvedConnector2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60" name="Google Shape;460;p42"/>
          <p:cNvCxnSpPr>
            <a:stCxn id="448" idx="3"/>
            <a:endCxn id="452" idx="7"/>
          </p:cNvCxnSpPr>
          <p:nvPr/>
        </p:nvCxnSpPr>
        <p:spPr>
          <a:xfrm flipH="1">
            <a:off x="4199002" y="1501728"/>
            <a:ext cx="381300" cy="649800"/>
          </a:xfrm>
          <a:prstGeom prst="straightConnector1">
            <a:avLst/>
          </a:prstGeom>
          <a:noFill/>
          <a:ln cap="flat" cmpd="sng" w="14275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1" name="Google Shape;461;p42"/>
          <p:cNvSpPr txBox="1"/>
          <p:nvPr/>
        </p:nvSpPr>
        <p:spPr>
          <a:xfrm>
            <a:off x="3712078" y="1576794"/>
            <a:ext cx="33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2" name="Google Shape;462;p42"/>
          <p:cNvSpPr txBox="1"/>
          <p:nvPr/>
        </p:nvSpPr>
        <p:spPr>
          <a:xfrm>
            <a:off x="4416641" y="1640340"/>
            <a:ext cx="33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63" name="Google Shape;463;p42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02009" y="1379088"/>
            <a:ext cx="284650" cy="2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p42"/>
          <p:cNvSpPr/>
          <p:nvPr/>
        </p:nvSpPr>
        <p:spPr>
          <a:xfrm>
            <a:off x="6603601" y="1231106"/>
            <a:ext cx="933600" cy="611100"/>
          </a:xfrm>
          <a:prstGeom prst="ellipse">
            <a:avLst/>
          </a:prstGeom>
          <a:solidFill>
            <a:schemeClr val="lt2"/>
          </a:solidFill>
          <a:ln cap="flat" cmpd="sng" w="13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59">
              <a:solidFill>
                <a:schemeClr val="dk1"/>
              </a:solidFill>
            </a:endParaRPr>
          </a:p>
        </p:txBody>
      </p:sp>
      <p:sp>
        <p:nvSpPr>
          <p:cNvPr id="465" name="Google Shape;465;p42"/>
          <p:cNvSpPr/>
          <p:nvPr/>
        </p:nvSpPr>
        <p:spPr>
          <a:xfrm>
            <a:off x="6861091" y="1350540"/>
            <a:ext cx="395100" cy="413400"/>
          </a:xfrm>
          <a:prstGeom prst="ellipse">
            <a:avLst/>
          </a:prstGeom>
          <a:solidFill>
            <a:srgbClr val="CFE2F3"/>
          </a:solidFill>
          <a:ln cap="flat" cmpd="sng" w="13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9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9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6" name="Google Shape;466;p42"/>
          <p:cNvSpPr/>
          <p:nvPr/>
        </p:nvSpPr>
        <p:spPr>
          <a:xfrm>
            <a:off x="5472082" y="1247742"/>
            <a:ext cx="933600" cy="611100"/>
          </a:xfrm>
          <a:prstGeom prst="ellipse">
            <a:avLst/>
          </a:prstGeom>
          <a:solidFill>
            <a:schemeClr val="lt2"/>
          </a:solidFill>
          <a:ln cap="flat" cmpd="sng" w="13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59">
              <a:solidFill>
                <a:schemeClr val="dk1"/>
              </a:solidFill>
            </a:endParaRPr>
          </a:p>
        </p:txBody>
      </p:sp>
      <p:sp>
        <p:nvSpPr>
          <p:cNvPr id="467" name="Google Shape;467;p42"/>
          <p:cNvSpPr txBox="1"/>
          <p:nvPr/>
        </p:nvSpPr>
        <p:spPr>
          <a:xfrm>
            <a:off x="6829429" y="878763"/>
            <a:ext cx="4776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8" name="Google Shape;468;p42"/>
          <p:cNvSpPr/>
          <p:nvPr/>
        </p:nvSpPr>
        <p:spPr>
          <a:xfrm>
            <a:off x="5741327" y="1353304"/>
            <a:ext cx="395100" cy="413400"/>
          </a:xfrm>
          <a:prstGeom prst="ellipse">
            <a:avLst/>
          </a:prstGeom>
          <a:solidFill>
            <a:srgbClr val="CFE2F3"/>
          </a:solidFill>
          <a:ln cap="flat" cmpd="sng" w="13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69" name="Google Shape;469;p42"/>
          <p:cNvSpPr txBox="1"/>
          <p:nvPr/>
        </p:nvSpPr>
        <p:spPr>
          <a:xfrm>
            <a:off x="5722020" y="498363"/>
            <a:ext cx="47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9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35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70" name="Google Shape;470;p42"/>
          <p:cNvCxnSpPr>
            <a:stCxn id="465" idx="2"/>
            <a:endCxn id="468" idx="6"/>
          </p:cNvCxnSpPr>
          <p:nvPr/>
        </p:nvCxnSpPr>
        <p:spPr>
          <a:xfrm flipH="1">
            <a:off x="6136291" y="1557240"/>
            <a:ext cx="724800" cy="2700"/>
          </a:xfrm>
          <a:prstGeom prst="straightConnector1">
            <a:avLst/>
          </a:prstGeom>
          <a:noFill/>
          <a:ln cap="flat" cmpd="sng" w="13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71" name="Google Shape;471;p42"/>
          <p:cNvCxnSpPr/>
          <p:nvPr/>
        </p:nvCxnSpPr>
        <p:spPr>
          <a:xfrm flipH="1" rot="-5400000">
            <a:off x="5948234" y="1280274"/>
            <a:ext cx="600" cy="279300"/>
          </a:xfrm>
          <a:prstGeom prst="curvedConnector3">
            <a:avLst>
              <a:gd fmla="val -93030621" name="adj1"/>
            </a:avLst>
          </a:prstGeom>
          <a:noFill/>
          <a:ln cap="flat" cmpd="sng" w="13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472" name="Google Shape;472;p42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610711" y="1350557"/>
            <a:ext cx="284650" cy="2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473" name="Google Shape;473;p42"/>
          <p:cNvSpPr/>
          <p:nvPr/>
        </p:nvSpPr>
        <p:spPr>
          <a:xfrm>
            <a:off x="7996950" y="1190964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74" name="Google Shape;474;p42"/>
          <p:cNvSpPr/>
          <p:nvPr/>
        </p:nvSpPr>
        <p:spPr>
          <a:xfrm>
            <a:off x="8274429" y="1299058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75" name="Google Shape;475;p42"/>
          <p:cNvSpPr txBox="1"/>
          <p:nvPr/>
        </p:nvSpPr>
        <p:spPr>
          <a:xfrm>
            <a:off x="8231378" y="490260"/>
            <a:ext cx="52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</a:t>
            </a:r>
            <a:r>
              <a:rPr baseline="-25000" lang="en" sz="1200">
                <a:solidFill>
                  <a:schemeClr val="dk1"/>
                </a:solidFill>
              </a:rPr>
              <a:t>2</a:t>
            </a:r>
            <a:endParaRPr sz="1050"/>
          </a:p>
        </p:txBody>
      </p:sp>
      <p:cxnSp>
        <p:nvCxnSpPr>
          <p:cNvPr id="476" name="Google Shape;476;p42"/>
          <p:cNvCxnSpPr/>
          <p:nvPr/>
        </p:nvCxnSpPr>
        <p:spPr>
          <a:xfrm flipH="1" rot="-5400000">
            <a:off x="8490297" y="1210181"/>
            <a:ext cx="600" cy="305700"/>
          </a:xfrm>
          <a:prstGeom prst="curvedConnector3">
            <a:avLst>
              <a:gd fmla="val -93030621" name="adj1"/>
            </a:avLst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477" name="Google Shape;477;p42"/>
          <p:cNvSpPr txBox="1"/>
          <p:nvPr/>
        </p:nvSpPr>
        <p:spPr>
          <a:xfrm>
            <a:off x="4752050" y="2143805"/>
            <a:ext cx="41175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 </a:t>
            </a:r>
            <a:r>
              <a:rPr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Shorter Cycle Resolution</a:t>
            </a:r>
            <a:r>
              <a:rPr b="1"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(0, 0, 1, 1)</a:t>
            </a:r>
            <a:endParaRPr b="1"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478" name="Google Shape;478;p42"/>
          <p:cNvGraphicFramePr/>
          <p:nvPr/>
        </p:nvGraphicFramePr>
        <p:xfrm>
          <a:off x="122275" y="90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818025"/>
                <a:gridCol w="818025"/>
                <a:gridCol w="818025"/>
              </a:tblGrid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479" name="Google Shape;479;p42"/>
          <p:cNvGraphicFramePr/>
          <p:nvPr/>
        </p:nvGraphicFramePr>
        <p:xfrm>
          <a:off x="687796" y="28245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48400"/>
                <a:gridCol w="763650"/>
              </a:tblGrid>
              <a:tr h="377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43"/>
          <p:cNvSpPr txBox="1"/>
          <p:nvPr>
            <p:ph idx="1" type="subTitle"/>
          </p:nvPr>
        </p:nvSpPr>
        <p:spPr>
          <a:xfrm>
            <a:off x="254300" y="-13156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Different Resolution Order Leading to Different Aggregate Satisfaction? 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5" name="Google Shape;485;p43"/>
          <p:cNvSpPr/>
          <p:nvPr/>
        </p:nvSpPr>
        <p:spPr>
          <a:xfrm>
            <a:off x="3986776" y="1017917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86" name="Google Shape;486;p43"/>
          <p:cNvSpPr/>
          <p:nvPr/>
        </p:nvSpPr>
        <p:spPr>
          <a:xfrm>
            <a:off x="4050195" y="1132534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7" name="Google Shape;487;p43"/>
          <p:cNvSpPr/>
          <p:nvPr/>
        </p:nvSpPr>
        <p:spPr>
          <a:xfrm>
            <a:off x="4516993" y="1115325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88" name="Google Shape;488;p43"/>
          <p:cNvSpPr/>
          <p:nvPr/>
        </p:nvSpPr>
        <p:spPr>
          <a:xfrm>
            <a:off x="2740851" y="1080885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89" name="Google Shape;489;p43"/>
          <p:cNvSpPr/>
          <p:nvPr/>
        </p:nvSpPr>
        <p:spPr>
          <a:xfrm>
            <a:off x="3535221" y="1961346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490" name="Google Shape;490;p43"/>
          <p:cNvSpPr txBox="1"/>
          <p:nvPr/>
        </p:nvSpPr>
        <p:spPr>
          <a:xfrm>
            <a:off x="4219028" y="600267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1" name="Google Shape;491;p43"/>
          <p:cNvSpPr/>
          <p:nvPr/>
        </p:nvSpPr>
        <p:spPr>
          <a:xfrm>
            <a:off x="3829918" y="2085305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2" name="Google Shape;492;p43"/>
          <p:cNvSpPr txBox="1"/>
          <p:nvPr/>
        </p:nvSpPr>
        <p:spPr>
          <a:xfrm>
            <a:off x="2945101" y="2150090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3" name="Google Shape;493;p43"/>
          <p:cNvSpPr/>
          <p:nvPr/>
        </p:nvSpPr>
        <p:spPr>
          <a:xfrm>
            <a:off x="3035544" y="1188966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94" name="Google Shape;494;p43"/>
          <p:cNvSpPr txBox="1"/>
          <p:nvPr/>
        </p:nvSpPr>
        <p:spPr>
          <a:xfrm>
            <a:off x="2984892" y="652973"/>
            <a:ext cx="5229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495" name="Google Shape;495;p43"/>
          <p:cNvCxnSpPr>
            <a:stCxn id="493" idx="4"/>
            <a:endCxn id="491" idx="1"/>
          </p:cNvCxnSpPr>
          <p:nvPr/>
        </p:nvCxnSpPr>
        <p:spPr>
          <a:xfrm>
            <a:off x="3251694" y="1641666"/>
            <a:ext cx="641400" cy="5100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6" name="Google Shape;496;p43"/>
          <p:cNvCxnSpPr>
            <a:stCxn id="486" idx="2"/>
            <a:endCxn id="493" idx="6"/>
          </p:cNvCxnSpPr>
          <p:nvPr/>
        </p:nvCxnSpPr>
        <p:spPr>
          <a:xfrm flipH="1">
            <a:off x="3467895" y="1358884"/>
            <a:ext cx="582300" cy="564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7" name="Google Shape;497;p43"/>
          <p:cNvCxnSpPr>
            <a:stCxn id="491" idx="0"/>
            <a:endCxn id="486" idx="4"/>
          </p:cNvCxnSpPr>
          <p:nvPr/>
        </p:nvCxnSpPr>
        <p:spPr>
          <a:xfrm flipH="1" rot="10800000">
            <a:off x="4046068" y="1585205"/>
            <a:ext cx="220200" cy="500100"/>
          </a:xfrm>
          <a:prstGeom prst="straightConnector1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8" name="Google Shape;498;p43"/>
          <p:cNvCxnSpPr>
            <a:endCxn id="487" idx="5"/>
          </p:cNvCxnSpPr>
          <p:nvPr/>
        </p:nvCxnSpPr>
        <p:spPr>
          <a:xfrm flipH="1" rot="10800000">
            <a:off x="4206184" y="1501728"/>
            <a:ext cx="679800" cy="660300"/>
          </a:xfrm>
          <a:prstGeom prst="curvedConnector2">
            <a:avLst/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99" name="Google Shape;499;p43"/>
          <p:cNvCxnSpPr>
            <a:stCxn id="487" idx="3"/>
            <a:endCxn id="491" idx="7"/>
          </p:cNvCxnSpPr>
          <p:nvPr/>
        </p:nvCxnSpPr>
        <p:spPr>
          <a:xfrm flipH="1">
            <a:off x="4199002" y="1501728"/>
            <a:ext cx="381300" cy="649800"/>
          </a:xfrm>
          <a:prstGeom prst="straightConnector1">
            <a:avLst/>
          </a:prstGeom>
          <a:noFill/>
          <a:ln cap="flat" cmpd="sng" w="14275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00" name="Google Shape;500;p43"/>
          <p:cNvSpPr txBox="1"/>
          <p:nvPr/>
        </p:nvSpPr>
        <p:spPr>
          <a:xfrm>
            <a:off x="3712078" y="1576794"/>
            <a:ext cx="33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1" name="Google Shape;501;p43"/>
          <p:cNvSpPr txBox="1"/>
          <p:nvPr/>
        </p:nvSpPr>
        <p:spPr>
          <a:xfrm>
            <a:off x="4416641" y="1640340"/>
            <a:ext cx="3354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900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02" name="Google Shape;502;p43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102009" y="1379088"/>
            <a:ext cx="284650" cy="2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p43"/>
          <p:cNvSpPr/>
          <p:nvPr/>
        </p:nvSpPr>
        <p:spPr>
          <a:xfrm>
            <a:off x="6603601" y="1231106"/>
            <a:ext cx="933600" cy="611100"/>
          </a:xfrm>
          <a:prstGeom prst="ellipse">
            <a:avLst/>
          </a:prstGeom>
          <a:solidFill>
            <a:schemeClr val="lt2"/>
          </a:solidFill>
          <a:ln cap="flat" cmpd="sng" w="13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59">
              <a:solidFill>
                <a:schemeClr val="dk1"/>
              </a:solidFill>
            </a:endParaRPr>
          </a:p>
        </p:txBody>
      </p:sp>
      <p:sp>
        <p:nvSpPr>
          <p:cNvPr id="504" name="Google Shape;504;p43"/>
          <p:cNvSpPr/>
          <p:nvPr/>
        </p:nvSpPr>
        <p:spPr>
          <a:xfrm>
            <a:off x="6861091" y="1350540"/>
            <a:ext cx="395100" cy="413400"/>
          </a:xfrm>
          <a:prstGeom prst="ellipse">
            <a:avLst/>
          </a:prstGeom>
          <a:solidFill>
            <a:srgbClr val="CFE2F3"/>
          </a:solidFill>
          <a:ln cap="flat" cmpd="sng" w="13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9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9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5" name="Google Shape;505;p43"/>
          <p:cNvSpPr/>
          <p:nvPr/>
        </p:nvSpPr>
        <p:spPr>
          <a:xfrm>
            <a:off x="5472082" y="1247742"/>
            <a:ext cx="933600" cy="611100"/>
          </a:xfrm>
          <a:prstGeom prst="ellipse">
            <a:avLst/>
          </a:prstGeom>
          <a:solidFill>
            <a:schemeClr val="lt2"/>
          </a:solidFill>
          <a:ln cap="flat" cmpd="sng" w="13050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59">
              <a:solidFill>
                <a:schemeClr val="dk1"/>
              </a:solidFill>
            </a:endParaRPr>
          </a:p>
        </p:txBody>
      </p:sp>
      <p:sp>
        <p:nvSpPr>
          <p:cNvPr id="506" name="Google Shape;506;p43"/>
          <p:cNvSpPr txBox="1"/>
          <p:nvPr/>
        </p:nvSpPr>
        <p:spPr>
          <a:xfrm>
            <a:off x="6829429" y="878763"/>
            <a:ext cx="477600" cy="3420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7" name="Google Shape;507;p43"/>
          <p:cNvSpPr/>
          <p:nvPr/>
        </p:nvSpPr>
        <p:spPr>
          <a:xfrm>
            <a:off x="5741327" y="1353304"/>
            <a:ext cx="395100" cy="413400"/>
          </a:xfrm>
          <a:prstGeom prst="ellipse">
            <a:avLst/>
          </a:prstGeom>
          <a:solidFill>
            <a:srgbClr val="CFE2F3"/>
          </a:solidFill>
          <a:ln cap="flat" cmpd="sng" w="13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2625" lIns="62625" spcFirstLastPara="1" rIns="62625" wrap="square" tIns="62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08" name="Google Shape;508;p43"/>
          <p:cNvSpPr txBox="1"/>
          <p:nvPr/>
        </p:nvSpPr>
        <p:spPr>
          <a:xfrm>
            <a:off x="5722020" y="498363"/>
            <a:ext cx="47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t" bIns="62625" lIns="62625" spcFirstLastPara="1" rIns="62625" wrap="square" tIns="62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9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96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35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09" name="Google Shape;509;p43"/>
          <p:cNvCxnSpPr>
            <a:stCxn id="504" idx="2"/>
            <a:endCxn id="507" idx="6"/>
          </p:cNvCxnSpPr>
          <p:nvPr/>
        </p:nvCxnSpPr>
        <p:spPr>
          <a:xfrm flipH="1">
            <a:off x="6136291" y="1557240"/>
            <a:ext cx="724800" cy="2700"/>
          </a:xfrm>
          <a:prstGeom prst="straightConnector1">
            <a:avLst/>
          </a:prstGeom>
          <a:noFill/>
          <a:ln cap="flat" cmpd="sng" w="13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10" name="Google Shape;510;p43"/>
          <p:cNvCxnSpPr/>
          <p:nvPr/>
        </p:nvCxnSpPr>
        <p:spPr>
          <a:xfrm flipH="1" rot="-5400000">
            <a:off x="5948234" y="1280274"/>
            <a:ext cx="600" cy="279300"/>
          </a:xfrm>
          <a:prstGeom prst="curvedConnector3">
            <a:avLst>
              <a:gd fmla="val -93030621" name="adj1"/>
            </a:avLst>
          </a:prstGeom>
          <a:noFill/>
          <a:ln cap="flat" cmpd="sng" w="13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511" name="Google Shape;511;p43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7610711" y="1350557"/>
            <a:ext cx="284650" cy="284650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43"/>
          <p:cNvSpPr/>
          <p:nvPr/>
        </p:nvSpPr>
        <p:spPr>
          <a:xfrm>
            <a:off x="7996950" y="1190964"/>
            <a:ext cx="1021800" cy="669000"/>
          </a:xfrm>
          <a:prstGeom prst="ellipse">
            <a:avLst/>
          </a:prstGeom>
          <a:solidFill>
            <a:schemeClr val="lt2"/>
          </a:solidFill>
          <a:ln cap="flat" cmpd="sng" w="1427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0">
              <a:solidFill>
                <a:schemeClr val="dk1"/>
              </a:solidFill>
            </a:endParaRPr>
          </a:p>
        </p:txBody>
      </p:sp>
      <p:sp>
        <p:nvSpPr>
          <p:cNvPr id="513" name="Google Shape;513;p43"/>
          <p:cNvSpPr/>
          <p:nvPr/>
        </p:nvSpPr>
        <p:spPr>
          <a:xfrm>
            <a:off x="8274429" y="1299058"/>
            <a:ext cx="432300" cy="452700"/>
          </a:xfrm>
          <a:prstGeom prst="ellipse">
            <a:avLst/>
          </a:prstGeom>
          <a:solidFill>
            <a:srgbClr val="CFE2F3"/>
          </a:solidFill>
          <a:ln cap="flat" cmpd="sng" w="142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5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5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5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14" name="Google Shape;514;p43"/>
          <p:cNvSpPr txBox="1"/>
          <p:nvPr/>
        </p:nvSpPr>
        <p:spPr>
          <a:xfrm>
            <a:off x="8231378" y="490260"/>
            <a:ext cx="522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r</a:t>
            </a:r>
            <a:r>
              <a:rPr baseline="-25000" lang="en" sz="1200">
                <a:solidFill>
                  <a:schemeClr val="dk1"/>
                </a:solidFill>
              </a:rPr>
              <a:t>2</a:t>
            </a:r>
            <a:endParaRPr sz="1050"/>
          </a:p>
        </p:txBody>
      </p:sp>
      <p:cxnSp>
        <p:nvCxnSpPr>
          <p:cNvPr id="515" name="Google Shape;515;p43"/>
          <p:cNvCxnSpPr/>
          <p:nvPr/>
        </p:nvCxnSpPr>
        <p:spPr>
          <a:xfrm flipH="1" rot="-5400000">
            <a:off x="8490297" y="1210181"/>
            <a:ext cx="600" cy="305700"/>
          </a:xfrm>
          <a:prstGeom prst="curvedConnector3">
            <a:avLst>
              <a:gd fmla="val -93030621" name="adj1"/>
            </a:avLst>
          </a:prstGeom>
          <a:noFill/>
          <a:ln cap="flat" cmpd="sng" w="1427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16" name="Google Shape;516;p43"/>
          <p:cNvSpPr txBox="1"/>
          <p:nvPr/>
        </p:nvSpPr>
        <p:spPr>
          <a:xfrm>
            <a:off x="4752050" y="2143805"/>
            <a:ext cx="41175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 </a:t>
            </a:r>
            <a:r>
              <a:rPr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Shorter Cycle Resolution</a:t>
            </a:r>
            <a:r>
              <a:rPr b="1" lang="en" sz="165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(0, 0, 1, 1)</a:t>
            </a:r>
            <a:endParaRPr b="1" sz="165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17" name="Google Shape;517;p43"/>
          <p:cNvGraphicFramePr/>
          <p:nvPr/>
        </p:nvGraphicFramePr>
        <p:xfrm>
          <a:off x="122275" y="90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818025"/>
                <a:gridCol w="818025"/>
                <a:gridCol w="818025"/>
              </a:tblGrid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585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rgbClr val="073763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rgbClr val="073763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518" name="Google Shape;518;p43"/>
          <p:cNvGraphicFramePr/>
          <p:nvPr/>
        </p:nvGraphicFramePr>
        <p:xfrm>
          <a:off x="687796" y="282450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48400"/>
                <a:gridCol w="763650"/>
              </a:tblGrid>
              <a:tr h="3774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717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19" name="Google Shape;519;p43"/>
          <p:cNvSpPr/>
          <p:nvPr/>
        </p:nvSpPr>
        <p:spPr>
          <a:xfrm>
            <a:off x="4083283" y="3040306"/>
            <a:ext cx="913200" cy="597900"/>
          </a:xfrm>
          <a:prstGeom prst="ellipse">
            <a:avLst/>
          </a:prstGeom>
          <a:solidFill>
            <a:schemeClr val="lt2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38">
              <a:solidFill>
                <a:schemeClr val="dk1"/>
              </a:solidFill>
            </a:endParaRPr>
          </a:p>
        </p:txBody>
      </p:sp>
      <p:sp>
        <p:nvSpPr>
          <p:cNvPr id="520" name="Google Shape;520;p43"/>
          <p:cNvSpPr/>
          <p:nvPr/>
        </p:nvSpPr>
        <p:spPr>
          <a:xfrm>
            <a:off x="4139946" y="3142712"/>
            <a:ext cx="386400" cy="404400"/>
          </a:xfrm>
          <a:prstGeom prst="ellipse">
            <a:avLst/>
          </a:prstGeom>
          <a:solidFill>
            <a:srgbClr val="CFE2F3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38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3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1" name="Google Shape;521;p43"/>
          <p:cNvSpPr/>
          <p:nvPr/>
        </p:nvSpPr>
        <p:spPr>
          <a:xfrm>
            <a:off x="4557010" y="3127336"/>
            <a:ext cx="386400" cy="404400"/>
          </a:xfrm>
          <a:prstGeom prst="ellipse">
            <a:avLst/>
          </a:prstGeom>
          <a:solidFill>
            <a:srgbClr val="CFE2F3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38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3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2" name="Google Shape;522;p43"/>
          <p:cNvSpPr/>
          <p:nvPr/>
        </p:nvSpPr>
        <p:spPr>
          <a:xfrm>
            <a:off x="2970101" y="3096566"/>
            <a:ext cx="913200" cy="597900"/>
          </a:xfrm>
          <a:prstGeom prst="ellipse">
            <a:avLst/>
          </a:prstGeom>
          <a:solidFill>
            <a:schemeClr val="lt2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38">
              <a:solidFill>
                <a:schemeClr val="dk1"/>
              </a:solidFill>
            </a:endParaRPr>
          </a:p>
        </p:txBody>
      </p:sp>
      <p:sp>
        <p:nvSpPr>
          <p:cNvPr id="523" name="Google Shape;523;p43"/>
          <p:cNvSpPr/>
          <p:nvPr/>
        </p:nvSpPr>
        <p:spPr>
          <a:xfrm>
            <a:off x="3679837" y="3883222"/>
            <a:ext cx="913200" cy="597900"/>
          </a:xfrm>
          <a:prstGeom prst="ellipse">
            <a:avLst/>
          </a:prstGeom>
          <a:solidFill>
            <a:schemeClr val="lt2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38">
              <a:solidFill>
                <a:schemeClr val="dk1"/>
              </a:solidFill>
            </a:endParaRPr>
          </a:p>
        </p:txBody>
      </p:sp>
      <p:sp>
        <p:nvSpPr>
          <p:cNvPr id="524" name="Google Shape;524;p43"/>
          <p:cNvSpPr txBox="1"/>
          <p:nvPr/>
        </p:nvSpPr>
        <p:spPr>
          <a:xfrm>
            <a:off x="4290790" y="2668622"/>
            <a:ext cx="467100" cy="33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1225" lIns="61225" spcFirstLastPara="1" rIns="61225" wrap="square" tIns="61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5" name="Google Shape;525;p43"/>
          <p:cNvSpPr/>
          <p:nvPr/>
        </p:nvSpPr>
        <p:spPr>
          <a:xfrm>
            <a:off x="3943137" y="3993974"/>
            <a:ext cx="386400" cy="404400"/>
          </a:xfrm>
          <a:prstGeom prst="ellipse">
            <a:avLst/>
          </a:prstGeom>
          <a:solidFill>
            <a:srgbClr val="CFE2F3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38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3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6" name="Google Shape;526;p43"/>
          <p:cNvSpPr txBox="1"/>
          <p:nvPr/>
        </p:nvSpPr>
        <p:spPr>
          <a:xfrm>
            <a:off x="3943122" y="4517148"/>
            <a:ext cx="467100" cy="33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1225" lIns="61225" spcFirstLastPara="1" rIns="61225" wrap="square" tIns="61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7" name="Google Shape;527;p43"/>
          <p:cNvSpPr/>
          <p:nvPr/>
        </p:nvSpPr>
        <p:spPr>
          <a:xfrm>
            <a:off x="3233396" y="3193131"/>
            <a:ext cx="386400" cy="404400"/>
          </a:xfrm>
          <a:prstGeom prst="ellipse">
            <a:avLst/>
          </a:prstGeom>
          <a:solidFill>
            <a:srgbClr val="CFE2F3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38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43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28" name="Google Shape;528;p43"/>
          <p:cNvSpPr txBox="1"/>
          <p:nvPr/>
        </p:nvSpPr>
        <p:spPr>
          <a:xfrm>
            <a:off x="3152586" y="2734550"/>
            <a:ext cx="467100" cy="3393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1225" lIns="61225" spcFirstLastPara="1" rIns="61225" wrap="square" tIns="61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29" name="Google Shape;529;p43"/>
          <p:cNvCxnSpPr>
            <a:stCxn id="527" idx="4"/>
            <a:endCxn id="525" idx="1"/>
          </p:cNvCxnSpPr>
          <p:nvPr/>
        </p:nvCxnSpPr>
        <p:spPr>
          <a:xfrm>
            <a:off x="3426596" y="3597531"/>
            <a:ext cx="573000" cy="455700"/>
          </a:xfrm>
          <a:prstGeom prst="straightConnector1">
            <a:avLst/>
          </a:prstGeom>
          <a:noFill/>
          <a:ln cap="flat" cmpd="sng" w="127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0" name="Google Shape;530;p43"/>
          <p:cNvCxnSpPr>
            <a:stCxn id="520" idx="2"/>
            <a:endCxn id="527" idx="6"/>
          </p:cNvCxnSpPr>
          <p:nvPr/>
        </p:nvCxnSpPr>
        <p:spPr>
          <a:xfrm flipH="1">
            <a:off x="3619746" y="3344912"/>
            <a:ext cx="520200" cy="50400"/>
          </a:xfrm>
          <a:prstGeom prst="straightConnector1">
            <a:avLst/>
          </a:prstGeom>
          <a:noFill/>
          <a:ln cap="flat" cmpd="sng" w="127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43"/>
          <p:cNvCxnSpPr>
            <a:stCxn id="525" idx="0"/>
            <a:endCxn id="520" idx="4"/>
          </p:cNvCxnSpPr>
          <p:nvPr/>
        </p:nvCxnSpPr>
        <p:spPr>
          <a:xfrm flipH="1" rot="10800000">
            <a:off x="4136337" y="3546974"/>
            <a:ext cx="196800" cy="447000"/>
          </a:xfrm>
          <a:prstGeom prst="straightConnector1">
            <a:avLst/>
          </a:prstGeom>
          <a:noFill/>
          <a:ln cap="flat" cmpd="sng" w="127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2" name="Google Shape;532;p43"/>
          <p:cNvCxnSpPr>
            <a:endCxn id="521" idx="5"/>
          </p:cNvCxnSpPr>
          <p:nvPr/>
        </p:nvCxnSpPr>
        <p:spPr>
          <a:xfrm flipH="1" rot="10800000">
            <a:off x="4279323" y="3472513"/>
            <a:ext cx="607500" cy="590100"/>
          </a:xfrm>
          <a:prstGeom prst="curvedConnector2">
            <a:avLst/>
          </a:prstGeom>
          <a:noFill/>
          <a:ln cap="flat" cmpd="sng" w="127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3" name="Google Shape;533;p43"/>
          <p:cNvCxnSpPr>
            <a:stCxn id="521" idx="3"/>
            <a:endCxn id="525" idx="7"/>
          </p:cNvCxnSpPr>
          <p:nvPr/>
        </p:nvCxnSpPr>
        <p:spPr>
          <a:xfrm flipH="1">
            <a:off x="4273097" y="3472513"/>
            <a:ext cx="340500" cy="580800"/>
          </a:xfrm>
          <a:prstGeom prst="straightConnector1">
            <a:avLst/>
          </a:prstGeom>
          <a:noFill/>
          <a:ln cap="flat" cmpd="sng" w="12775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4" name="Google Shape;534;p43"/>
          <p:cNvSpPr txBox="1"/>
          <p:nvPr/>
        </p:nvSpPr>
        <p:spPr>
          <a:xfrm>
            <a:off x="3846741" y="3557418"/>
            <a:ext cx="3000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1225" lIns="61225" spcFirstLastPara="1" rIns="61225" wrap="square" tIns="612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4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5" name="Google Shape;535;p43"/>
          <p:cNvSpPr txBox="1"/>
          <p:nvPr/>
        </p:nvSpPr>
        <p:spPr>
          <a:xfrm>
            <a:off x="4416546" y="3605305"/>
            <a:ext cx="300000" cy="288900"/>
          </a:xfrm>
          <a:prstGeom prst="rect">
            <a:avLst/>
          </a:prstGeom>
          <a:noFill/>
          <a:ln>
            <a:noFill/>
          </a:ln>
        </p:spPr>
        <p:txBody>
          <a:bodyPr anchorCtr="0" anchor="t" bIns="61225" lIns="61225" spcFirstLastPara="1" rIns="61225" wrap="square" tIns="612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04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36" name="Google Shape;536;p43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079697" y="3362999"/>
            <a:ext cx="254322" cy="254322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3"/>
          <p:cNvSpPr/>
          <p:nvPr/>
        </p:nvSpPr>
        <p:spPr>
          <a:xfrm>
            <a:off x="5417567" y="3243766"/>
            <a:ext cx="913200" cy="597900"/>
          </a:xfrm>
          <a:prstGeom prst="ellipse">
            <a:avLst/>
          </a:prstGeom>
          <a:solidFill>
            <a:schemeClr val="lt2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938">
              <a:solidFill>
                <a:schemeClr val="dk1"/>
              </a:solidFill>
            </a:endParaRPr>
          </a:p>
        </p:txBody>
      </p:sp>
      <p:sp>
        <p:nvSpPr>
          <p:cNvPr id="538" name="Google Shape;538;p43"/>
          <p:cNvSpPr/>
          <p:nvPr/>
        </p:nvSpPr>
        <p:spPr>
          <a:xfrm>
            <a:off x="5691311" y="3330796"/>
            <a:ext cx="386400" cy="404400"/>
          </a:xfrm>
          <a:prstGeom prst="ellipse">
            <a:avLst/>
          </a:prstGeom>
          <a:solidFill>
            <a:srgbClr val="CFE2F3"/>
          </a:solidFill>
          <a:ln cap="flat" cmpd="sng" w="127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1225" lIns="61225" spcFirstLastPara="1" rIns="61225" wrap="square" tIns="612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3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38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3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9" name="Google Shape;539;p43"/>
          <p:cNvSpPr txBox="1"/>
          <p:nvPr/>
        </p:nvSpPr>
        <p:spPr>
          <a:xfrm>
            <a:off x="5625075" y="2941723"/>
            <a:ext cx="467100" cy="339300"/>
          </a:xfrm>
          <a:prstGeom prst="rect">
            <a:avLst/>
          </a:prstGeom>
          <a:noFill/>
          <a:ln>
            <a:noFill/>
          </a:ln>
        </p:spPr>
        <p:txBody>
          <a:bodyPr anchorCtr="0" anchor="t" bIns="61225" lIns="61225" spcFirstLastPara="1" rIns="61225" wrap="square" tIns="612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40" name="Google Shape;540;p43"/>
          <p:cNvCxnSpPr/>
          <p:nvPr/>
        </p:nvCxnSpPr>
        <p:spPr>
          <a:xfrm flipH="1" rot="-5400000">
            <a:off x="5858405" y="3136548"/>
            <a:ext cx="600" cy="273300"/>
          </a:xfrm>
          <a:prstGeom prst="curvedConnector3">
            <a:avLst>
              <a:gd fmla="val -93030621" name="adj1"/>
            </a:avLst>
          </a:prstGeom>
          <a:noFill/>
          <a:ln cap="flat" cmpd="sng" w="1277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41" name="Google Shape;541;p43"/>
          <p:cNvSpPr txBox="1"/>
          <p:nvPr/>
        </p:nvSpPr>
        <p:spPr>
          <a:xfrm>
            <a:off x="4713100" y="4360280"/>
            <a:ext cx="4117500" cy="335700"/>
          </a:xfrm>
          <a:prstGeom prst="rect">
            <a:avLst/>
          </a:prstGeom>
          <a:noFill/>
          <a:ln>
            <a:noFill/>
          </a:ln>
        </p:spPr>
        <p:txBody>
          <a:bodyPr anchorCtr="0" anchor="t" bIns="68550" lIns="68550" spcFirstLastPara="1" rIns="68550" wrap="square" tIns="6855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Longer Cycle Resolution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(1, 1, 1, 0)</a:t>
            </a:r>
            <a:endParaRPr b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44"/>
          <p:cNvSpPr txBox="1"/>
          <p:nvPr>
            <p:ph type="ctrTitle"/>
          </p:nvPr>
        </p:nvSpPr>
        <p:spPr>
          <a:xfrm>
            <a:off x="873701" y="1377375"/>
            <a:ext cx="7712100" cy="1485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9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Hypothesis</a:t>
            </a:r>
            <a:r>
              <a:rPr b="1" lang="en" sz="29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b="1" lang="en" sz="29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Does the longer cycle resolution lead to higher aggregate satisfaction?</a:t>
            </a:r>
            <a:endParaRPr b="1" sz="29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0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1" name="Google Shape;551;p45"/>
          <p:cNvGraphicFramePr/>
          <p:nvPr/>
        </p:nvGraphicFramePr>
        <p:xfrm>
          <a:off x="242825" y="1265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06325"/>
                <a:gridCol w="646625"/>
                <a:gridCol w="1043675"/>
              </a:tblGrid>
              <a:tr h="36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2" name="Google Shape;552;p45"/>
          <p:cNvSpPr txBox="1"/>
          <p:nvPr>
            <p:ph idx="1" type="subTitle"/>
          </p:nvPr>
        </p:nvSpPr>
        <p:spPr>
          <a:xfrm>
            <a:off x="242825" y="9773"/>
            <a:ext cx="8520600" cy="66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Hypothesis Inv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alidation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: Counter Example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553" name="Google Shape;553;p45"/>
          <p:cNvGraphicFramePr/>
          <p:nvPr/>
        </p:nvGraphicFramePr>
        <p:xfrm>
          <a:off x="2712281" y="127041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19125"/>
                <a:gridCol w="833850"/>
              </a:tblGrid>
              <a:tr h="429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17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54" name="Google Shape;554;p45"/>
          <p:cNvSpPr/>
          <p:nvPr/>
        </p:nvSpPr>
        <p:spPr>
          <a:xfrm>
            <a:off x="6893476" y="1146539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555" name="Google Shape;555;p45"/>
          <p:cNvSpPr/>
          <p:nvPr/>
        </p:nvSpPr>
        <p:spPr>
          <a:xfrm>
            <a:off x="6978055" y="1299395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a</a:t>
            </a:r>
            <a:r>
              <a:rPr baseline="-25000" lang="en" sz="1600"/>
              <a:t>2</a:t>
            </a:r>
            <a:endParaRPr baseline="-25000" sz="1600"/>
          </a:p>
        </p:txBody>
      </p:sp>
      <p:sp>
        <p:nvSpPr>
          <p:cNvPr id="556" name="Google Shape;556;p45"/>
          <p:cNvSpPr/>
          <p:nvPr/>
        </p:nvSpPr>
        <p:spPr>
          <a:xfrm>
            <a:off x="7600589" y="1276444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</a:t>
            </a:r>
            <a:r>
              <a:rPr baseline="-25000" lang="en"/>
              <a:t>4</a:t>
            </a:r>
            <a:endParaRPr baseline="-25000"/>
          </a:p>
        </p:txBody>
      </p:sp>
      <p:sp>
        <p:nvSpPr>
          <p:cNvPr id="557" name="Google Shape;557;p45"/>
          <p:cNvSpPr/>
          <p:nvPr/>
        </p:nvSpPr>
        <p:spPr>
          <a:xfrm>
            <a:off x="5231876" y="1230515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558" name="Google Shape;558;p45"/>
          <p:cNvSpPr/>
          <p:nvPr/>
        </p:nvSpPr>
        <p:spPr>
          <a:xfrm>
            <a:off x="6291270" y="2404714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559" name="Google Shape;559;p45"/>
          <p:cNvSpPr txBox="1"/>
          <p:nvPr/>
        </p:nvSpPr>
        <p:spPr>
          <a:xfrm>
            <a:off x="7203214" y="695696"/>
            <a:ext cx="6972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0" name="Google Shape;560;p45"/>
          <p:cNvSpPr/>
          <p:nvPr/>
        </p:nvSpPr>
        <p:spPr>
          <a:xfrm>
            <a:off x="6684287" y="2570028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1" name="Google Shape;561;p45"/>
          <p:cNvSpPr txBox="1"/>
          <p:nvPr/>
        </p:nvSpPr>
        <p:spPr>
          <a:xfrm>
            <a:off x="6684264" y="3350941"/>
            <a:ext cx="6972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2" name="Google Shape;562;p45"/>
          <p:cNvSpPr/>
          <p:nvPr/>
        </p:nvSpPr>
        <p:spPr>
          <a:xfrm>
            <a:off x="5624887" y="1374653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63" name="Google Shape;563;p45"/>
          <p:cNvSpPr txBox="1"/>
          <p:nvPr/>
        </p:nvSpPr>
        <p:spPr>
          <a:xfrm>
            <a:off x="5504264" y="779254"/>
            <a:ext cx="697200" cy="4002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64" name="Google Shape;564;p45"/>
          <p:cNvCxnSpPr>
            <a:stCxn id="562" idx="4"/>
            <a:endCxn id="560" idx="1"/>
          </p:cNvCxnSpPr>
          <p:nvPr/>
        </p:nvCxnSpPr>
        <p:spPr>
          <a:xfrm>
            <a:off x="5913187" y="1978253"/>
            <a:ext cx="855600" cy="680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5" name="Google Shape;565;p45"/>
          <p:cNvCxnSpPr>
            <a:stCxn id="555" idx="2"/>
            <a:endCxn id="562" idx="6"/>
          </p:cNvCxnSpPr>
          <p:nvPr/>
        </p:nvCxnSpPr>
        <p:spPr>
          <a:xfrm flipH="1">
            <a:off x="6201355" y="1601195"/>
            <a:ext cx="776700" cy="75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6" name="Google Shape;566;p45"/>
          <p:cNvCxnSpPr>
            <a:stCxn id="560" idx="0"/>
            <a:endCxn id="555" idx="4"/>
          </p:cNvCxnSpPr>
          <p:nvPr/>
        </p:nvCxnSpPr>
        <p:spPr>
          <a:xfrm flipH="1" rot="10800000">
            <a:off x="6972587" y="1903128"/>
            <a:ext cx="293700" cy="666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7" name="Google Shape;567;p45"/>
          <p:cNvCxnSpPr>
            <a:endCxn id="556" idx="5"/>
          </p:cNvCxnSpPr>
          <p:nvPr/>
        </p:nvCxnSpPr>
        <p:spPr>
          <a:xfrm flipH="1" rot="10800000">
            <a:off x="7186148" y="1791649"/>
            <a:ext cx="906600" cy="880800"/>
          </a:xfrm>
          <a:prstGeom prst="curvedConnector2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8" name="Google Shape;568;p45"/>
          <p:cNvCxnSpPr>
            <a:stCxn id="556" idx="3"/>
            <a:endCxn id="560" idx="7"/>
          </p:cNvCxnSpPr>
          <p:nvPr/>
        </p:nvCxnSpPr>
        <p:spPr>
          <a:xfrm flipH="1">
            <a:off x="7176530" y="1791649"/>
            <a:ext cx="508500" cy="8667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9" name="Google Shape;569;p45"/>
          <p:cNvSpPr txBox="1"/>
          <p:nvPr/>
        </p:nvSpPr>
        <p:spPr>
          <a:xfrm>
            <a:off x="6540400" y="1918404"/>
            <a:ext cx="44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570" name="Google Shape;570;p45"/>
          <p:cNvSpPr txBox="1"/>
          <p:nvPr/>
        </p:nvSpPr>
        <p:spPr>
          <a:xfrm>
            <a:off x="7480025" y="1989882"/>
            <a:ext cx="447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6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800">
              <a:solidFill>
                <a:srgbClr val="FF0000"/>
              </a:solidFill>
            </a:endParaRPr>
          </a:p>
        </p:txBody>
      </p:sp>
      <p:sp>
        <p:nvSpPr>
          <p:cNvPr id="571" name="Google Shape;571;p45"/>
          <p:cNvSpPr txBox="1"/>
          <p:nvPr/>
        </p:nvSpPr>
        <p:spPr>
          <a:xfrm>
            <a:off x="242825" y="3958175"/>
            <a:ext cx="83031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We have slightly updated the preferences of the agents (a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having an incoming edge to the common vertex (a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baseline="-25000"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p46"/>
          <p:cNvSpPr txBox="1"/>
          <p:nvPr>
            <p:ph idx="1" type="subTitle"/>
          </p:nvPr>
        </p:nvSpPr>
        <p:spPr>
          <a:xfrm>
            <a:off x="407900" y="106225"/>
            <a:ext cx="8378400" cy="510600"/>
          </a:xfrm>
          <a:prstGeom prst="rect">
            <a:avLst/>
          </a:prstGeom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Hypothesis Invalidation: Counter Example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7" name="Google Shape;577;p46"/>
          <p:cNvSpPr/>
          <p:nvPr/>
        </p:nvSpPr>
        <p:spPr>
          <a:xfrm>
            <a:off x="4200397" y="1087190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578" name="Google Shape;578;p46"/>
          <p:cNvSpPr/>
          <p:nvPr/>
        </p:nvSpPr>
        <p:spPr>
          <a:xfrm>
            <a:off x="4253399" y="1182980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79" name="Google Shape;579;p46"/>
          <p:cNvSpPr/>
          <p:nvPr/>
        </p:nvSpPr>
        <p:spPr>
          <a:xfrm>
            <a:off x="4643521" y="1168597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0" name="Google Shape;580;p46"/>
          <p:cNvSpPr/>
          <p:nvPr/>
        </p:nvSpPr>
        <p:spPr>
          <a:xfrm>
            <a:off x="3159125" y="113981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581" name="Google Shape;581;p46"/>
          <p:cNvSpPr/>
          <p:nvPr/>
        </p:nvSpPr>
        <p:spPr>
          <a:xfrm>
            <a:off x="3823013" y="187564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582" name="Google Shape;582;p46"/>
          <p:cNvSpPr/>
          <p:nvPr/>
        </p:nvSpPr>
        <p:spPr>
          <a:xfrm>
            <a:off x="4069304" y="197924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3" name="Google Shape;583;p46"/>
          <p:cNvSpPr txBox="1"/>
          <p:nvPr/>
        </p:nvSpPr>
        <p:spPr>
          <a:xfrm>
            <a:off x="3329815" y="2020088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4" name="Google Shape;584;p46"/>
          <p:cNvSpPr/>
          <p:nvPr/>
        </p:nvSpPr>
        <p:spPr>
          <a:xfrm>
            <a:off x="3405412" y="123014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85" name="Google Shape;585;p46"/>
          <p:cNvSpPr txBox="1"/>
          <p:nvPr/>
        </p:nvSpPr>
        <p:spPr>
          <a:xfrm>
            <a:off x="3329822" y="777435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86" name="Google Shape;586;p46"/>
          <p:cNvCxnSpPr>
            <a:stCxn id="584" idx="4"/>
            <a:endCxn id="582" idx="1"/>
          </p:cNvCxnSpPr>
          <p:nvPr/>
        </p:nvCxnSpPr>
        <p:spPr>
          <a:xfrm>
            <a:off x="3586012" y="1608441"/>
            <a:ext cx="536100" cy="426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7" name="Google Shape;587;p46"/>
          <p:cNvCxnSpPr>
            <a:stCxn id="578" idx="2"/>
            <a:endCxn id="584" idx="6"/>
          </p:cNvCxnSpPr>
          <p:nvPr/>
        </p:nvCxnSpPr>
        <p:spPr>
          <a:xfrm flipH="1">
            <a:off x="3766499" y="1372130"/>
            <a:ext cx="486900" cy="47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8" name="Google Shape;588;p46"/>
          <p:cNvCxnSpPr>
            <a:stCxn id="582" idx="0"/>
            <a:endCxn id="578" idx="4"/>
          </p:cNvCxnSpPr>
          <p:nvPr/>
        </p:nvCxnSpPr>
        <p:spPr>
          <a:xfrm flipH="1" rot="10800000">
            <a:off x="4249904" y="1561341"/>
            <a:ext cx="184200" cy="417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89" name="Google Shape;589;p46"/>
          <p:cNvCxnSpPr>
            <a:endCxn id="579" idx="5"/>
          </p:cNvCxnSpPr>
          <p:nvPr/>
        </p:nvCxnSpPr>
        <p:spPr>
          <a:xfrm flipH="1" rot="10800000">
            <a:off x="4383625" y="1491496"/>
            <a:ext cx="568200" cy="552000"/>
          </a:xfrm>
          <a:prstGeom prst="curvedConnector2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0" name="Google Shape;590;p46"/>
          <p:cNvCxnSpPr>
            <a:stCxn id="579" idx="3"/>
            <a:endCxn id="582" idx="7"/>
          </p:cNvCxnSpPr>
          <p:nvPr/>
        </p:nvCxnSpPr>
        <p:spPr>
          <a:xfrm flipH="1">
            <a:off x="4377518" y="1491496"/>
            <a:ext cx="318900" cy="5430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1" name="Google Shape;591;p46"/>
          <p:cNvSpPr txBox="1"/>
          <p:nvPr/>
        </p:nvSpPr>
        <p:spPr>
          <a:xfrm>
            <a:off x="3979135" y="1570891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0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28">
              <a:solidFill>
                <a:srgbClr val="FF0000"/>
              </a:solidFill>
            </a:endParaRPr>
          </a:p>
        </p:txBody>
      </p:sp>
      <p:sp>
        <p:nvSpPr>
          <p:cNvPr id="592" name="Google Shape;592;p46"/>
          <p:cNvSpPr txBox="1"/>
          <p:nvPr/>
        </p:nvSpPr>
        <p:spPr>
          <a:xfrm>
            <a:off x="4924493" y="1745471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0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28">
              <a:solidFill>
                <a:srgbClr val="FF0000"/>
              </a:solidFill>
            </a:endParaRPr>
          </a:p>
        </p:txBody>
      </p:sp>
      <p:sp>
        <p:nvSpPr>
          <p:cNvPr id="593" name="Google Shape;593;p46"/>
          <p:cNvSpPr/>
          <p:nvPr/>
        </p:nvSpPr>
        <p:spPr>
          <a:xfrm>
            <a:off x="7168282" y="131423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594" name="Google Shape;594;p46"/>
          <p:cNvSpPr/>
          <p:nvPr/>
        </p:nvSpPr>
        <p:spPr>
          <a:xfrm>
            <a:off x="6007625" y="132706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595" name="Google Shape;595;p46"/>
          <p:cNvSpPr/>
          <p:nvPr/>
        </p:nvSpPr>
        <p:spPr>
          <a:xfrm>
            <a:off x="6254087" y="1417366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96" name="Google Shape;596;p46"/>
          <p:cNvSpPr/>
          <p:nvPr/>
        </p:nvSpPr>
        <p:spPr>
          <a:xfrm>
            <a:off x="7414724" y="1404530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597" name="Google Shape;597;p46"/>
          <p:cNvCxnSpPr>
            <a:stCxn id="595" idx="7"/>
            <a:endCxn id="596" idx="1"/>
          </p:cNvCxnSpPr>
          <p:nvPr/>
        </p:nvCxnSpPr>
        <p:spPr>
          <a:xfrm rot="-5400000">
            <a:off x="7008491" y="1013767"/>
            <a:ext cx="12900" cy="905100"/>
          </a:xfrm>
          <a:prstGeom prst="curvedConnector3">
            <a:avLst>
              <a:gd fmla="val 237490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8" name="Google Shape;598;p46"/>
          <p:cNvCxnSpPr>
            <a:stCxn id="596" idx="3"/>
            <a:endCxn id="595" idx="5"/>
          </p:cNvCxnSpPr>
          <p:nvPr/>
        </p:nvCxnSpPr>
        <p:spPr>
          <a:xfrm rot="5400000">
            <a:off x="7008621" y="1281329"/>
            <a:ext cx="12900" cy="905100"/>
          </a:xfrm>
          <a:prstGeom prst="curvedConnector3">
            <a:avLst>
              <a:gd fmla="val 237490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9" name="Google Shape;599;p46"/>
          <p:cNvSpPr txBox="1"/>
          <p:nvPr/>
        </p:nvSpPr>
        <p:spPr>
          <a:xfrm>
            <a:off x="4408897" y="725831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0" name="Google Shape;600;p46"/>
          <p:cNvSpPr txBox="1"/>
          <p:nvPr/>
        </p:nvSpPr>
        <p:spPr>
          <a:xfrm>
            <a:off x="7535972" y="960150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1" name="Google Shape;601;p46"/>
          <p:cNvSpPr txBox="1"/>
          <p:nvPr/>
        </p:nvSpPr>
        <p:spPr>
          <a:xfrm>
            <a:off x="6125422" y="956036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02" name="Google Shape;602;p46"/>
          <p:cNvSpPr txBox="1"/>
          <p:nvPr/>
        </p:nvSpPr>
        <p:spPr>
          <a:xfrm>
            <a:off x="4571999" y="2198550"/>
            <a:ext cx="421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Shorter cycle resolution </a:t>
            </a: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(0.71, 1, 1, 1) 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03" name="Google Shape;603;p46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410892" y="1411674"/>
            <a:ext cx="379617" cy="3796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04" name="Google Shape;604;p46"/>
          <p:cNvGraphicFramePr/>
          <p:nvPr/>
        </p:nvGraphicFramePr>
        <p:xfrm>
          <a:off x="195413" y="875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15725"/>
                <a:gridCol w="563675"/>
                <a:gridCol w="909800"/>
              </a:tblGrid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05" name="Google Shape;605;p46"/>
          <p:cNvGraphicFramePr/>
          <p:nvPr/>
        </p:nvGraphicFramePr>
        <p:xfrm>
          <a:off x="407906" y="27470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78850"/>
                <a:gridCol w="706550"/>
              </a:tblGrid>
              <a:tr h="35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47"/>
          <p:cNvSpPr txBox="1"/>
          <p:nvPr>
            <p:ph idx="1" type="subTitle"/>
          </p:nvPr>
        </p:nvSpPr>
        <p:spPr>
          <a:xfrm>
            <a:off x="407900" y="106225"/>
            <a:ext cx="8378400" cy="510600"/>
          </a:xfrm>
          <a:prstGeom prst="rect">
            <a:avLst/>
          </a:prstGeom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Hypothesis Invalidation: Counter Example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1" name="Google Shape;611;p47"/>
          <p:cNvSpPr/>
          <p:nvPr/>
        </p:nvSpPr>
        <p:spPr>
          <a:xfrm>
            <a:off x="4200397" y="1087190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12" name="Google Shape;612;p47"/>
          <p:cNvSpPr/>
          <p:nvPr/>
        </p:nvSpPr>
        <p:spPr>
          <a:xfrm>
            <a:off x="4253399" y="1182980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3" name="Google Shape;613;p47"/>
          <p:cNvSpPr/>
          <p:nvPr/>
        </p:nvSpPr>
        <p:spPr>
          <a:xfrm>
            <a:off x="4643521" y="1168597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4" name="Google Shape;614;p47"/>
          <p:cNvSpPr/>
          <p:nvPr/>
        </p:nvSpPr>
        <p:spPr>
          <a:xfrm>
            <a:off x="3159125" y="113981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15" name="Google Shape;615;p47"/>
          <p:cNvSpPr/>
          <p:nvPr/>
        </p:nvSpPr>
        <p:spPr>
          <a:xfrm>
            <a:off x="3823013" y="187564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16" name="Google Shape;616;p47"/>
          <p:cNvSpPr/>
          <p:nvPr/>
        </p:nvSpPr>
        <p:spPr>
          <a:xfrm>
            <a:off x="4069304" y="197924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7" name="Google Shape;617;p47"/>
          <p:cNvSpPr txBox="1"/>
          <p:nvPr/>
        </p:nvSpPr>
        <p:spPr>
          <a:xfrm>
            <a:off x="3329815" y="2020088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8" name="Google Shape;618;p47"/>
          <p:cNvSpPr/>
          <p:nvPr/>
        </p:nvSpPr>
        <p:spPr>
          <a:xfrm>
            <a:off x="3405412" y="123014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19" name="Google Shape;619;p47"/>
          <p:cNvSpPr txBox="1"/>
          <p:nvPr/>
        </p:nvSpPr>
        <p:spPr>
          <a:xfrm>
            <a:off x="3329822" y="777435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20" name="Google Shape;620;p47"/>
          <p:cNvCxnSpPr>
            <a:stCxn id="618" idx="4"/>
            <a:endCxn id="616" idx="1"/>
          </p:cNvCxnSpPr>
          <p:nvPr/>
        </p:nvCxnSpPr>
        <p:spPr>
          <a:xfrm>
            <a:off x="3586012" y="1608441"/>
            <a:ext cx="536100" cy="426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1" name="Google Shape;621;p47"/>
          <p:cNvCxnSpPr>
            <a:stCxn id="612" idx="2"/>
            <a:endCxn id="618" idx="6"/>
          </p:cNvCxnSpPr>
          <p:nvPr/>
        </p:nvCxnSpPr>
        <p:spPr>
          <a:xfrm flipH="1">
            <a:off x="3766499" y="1372130"/>
            <a:ext cx="486900" cy="47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2" name="Google Shape;622;p47"/>
          <p:cNvCxnSpPr>
            <a:stCxn id="616" idx="0"/>
            <a:endCxn id="612" idx="4"/>
          </p:cNvCxnSpPr>
          <p:nvPr/>
        </p:nvCxnSpPr>
        <p:spPr>
          <a:xfrm flipH="1" rot="10800000">
            <a:off x="4249904" y="1561341"/>
            <a:ext cx="184200" cy="417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3" name="Google Shape;623;p47"/>
          <p:cNvCxnSpPr>
            <a:endCxn id="613" idx="5"/>
          </p:cNvCxnSpPr>
          <p:nvPr/>
        </p:nvCxnSpPr>
        <p:spPr>
          <a:xfrm flipH="1" rot="10800000">
            <a:off x="4383625" y="1491496"/>
            <a:ext cx="568200" cy="552000"/>
          </a:xfrm>
          <a:prstGeom prst="curvedConnector2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24" name="Google Shape;624;p47"/>
          <p:cNvCxnSpPr>
            <a:stCxn id="613" idx="3"/>
            <a:endCxn id="616" idx="7"/>
          </p:cNvCxnSpPr>
          <p:nvPr/>
        </p:nvCxnSpPr>
        <p:spPr>
          <a:xfrm flipH="1">
            <a:off x="4377518" y="1491496"/>
            <a:ext cx="318900" cy="5430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25" name="Google Shape;625;p47"/>
          <p:cNvSpPr txBox="1"/>
          <p:nvPr/>
        </p:nvSpPr>
        <p:spPr>
          <a:xfrm>
            <a:off x="3979135" y="1570891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0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28">
              <a:solidFill>
                <a:srgbClr val="FF0000"/>
              </a:solidFill>
            </a:endParaRPr>
          </a:p>
        </p:txBody>
      </p:sp>
      <p:sp>
        <p:nvSpPr>
          <p:cNvPr id="626" name="Google Shape;626;p47"/>
          <p:cNvSpPr txBox="1"/>
          <p:nvPr/>
        </p:nvSpPr>
        <p:spPr>
          <a:xfrm>
            <a:off x="4894762" y="1745471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0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28">
              <a:solidFill>
                <a:srgbClr val="FF0000"/>
              </a:solidFill>
            </a:endParaRPr>
          </a:p>
        </p:txBody>
      </p:sp>
      <p:sp>
        <p:nvSpPr>
          <p:cNvPr id="627" name="Google Shape;627;p47"/>
          <p:cNvSpPr/>
          <p:nvPr/>
        </p:nvSpPr>
        <p:spPr>
          <a:xfrm>
            <a:off x="7168282" y="131423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28" name="Google Shape;628;p47"/>
          <p:cNvSpPr/>
          <p:nvPr/>
        </p:nvSpPr>
        <p:spPr>
          <a:xfrm>
            <a:off x="6007625" y="132706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29" name="Google Shape;629;p47"/>
          <p:cNvSpPr/>
          <p:nvPr/>
        </p:nvSpPr>
        <p:spPr>
          <a:xfrm>
            <a:off x="6254087" y="1417366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0" name="Google Shape;630;p47"/>
          <p:cNvSpPr/>
          <p:nvPr/>
        </p:nvSpPr>
        <p:spPr>
          <a:xfrm>
            <a:off x="7414724" y="1404530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31" name="Google Shape;631;p47"/>
          <p:cNvCxnSpPr>
            <a:stCxn id="629" idx="7"/>
            <a:endCxn id="630" idx="1"/>
          </p:cNvCxnSpPr>
          <p:nvPr/>
        </p:nvCxnSpPr>
        <p:spPr>
          <a:xfrm rot="-5400000">
            <a:off x="7008491" y="1013767"/>
            <a:ext cx="12900" cy="905100"/>
          </a:xfrm>
          <a:prstGeom prst="curvedConnector3">
            <a:avLst>
              <a:gd fmla="val 237490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32" name="Google Shape;632;p47"/>
          <p:cNvCxnSpPr>
            <a:stCxn id="630" idx="3"/>
            <a:endCxn id="629" idx="5"/>
          </p:cNvCxnSpPr>
          <p:nvPr/>
        </p:nvCxnSpPr>
        <p:spPr>
          <a:xfrm rot="5400000">
            <a:off x="7008621" y="1281329"/>
            <a:ext cx="12900" cy="905100"/>
          </a:xfrm>
          <a:prstGeom prst="curvedConnector3">
            <a:avLst>
              <a:gd fmla="val 2374901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33" name="Google Shape;633;p47"/>
          <p:cNvSpPr txBox="1"/>
          <p:nvPr/>
        </p:nvSpPr>
        <p:spPr>
          <a:xfrm>
            <a:off x="4408897" y="725831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4" name="Google Shape;634;p47"/>
          <p:cNvSpPr txBox="1"/>
          <p:nvPr/>
        </p:nvSpPr>
        <p:spPr>
          <a:xfrm>
            <a:off x="7535972" y="960150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5" name="Google Shape;635;p47"/>
          <p:cNvSpPr txBox="1"/>
          <p:nvPr/>
        </p:nvSpPr>
        <p:spPr>
          <a:xfrm>
            <a:off x="6125422" y="956036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6" name="Google Shape;636;p47"/>
          <p:cNvSpPr txBox="1"/>
          <p:nvPr/>
        </p:nvSpPr>
        <p:spPr>
          <a:xfrm>
            <a:off x="4571999" y="2198550"/>
            <a:ext cx="4214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Shorter cycle resolution </a:t>
            </a: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(0.71, 1, 1, 1) 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37" name="Google Shape;637;p47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410892" y="1411674"/>
            <a:ext cx="379617" cy="37961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638" name="Google Shape;638;p47"/>
          <p:cNvGraphicFramePr/>
          <p:nvPr/>
        </p:nvGraphicFramePr>
        <p:xfrm>
          <a:off x="195413" y="87513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15725"/>
                <a:gridCol w="563675"/>
                <a:gridCol w="909800"/>
              </a:tblGrid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10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39" name="Google Shape;639;p47"/>
          <p:cNvGraphicFramePr/>
          <p:nvPr/>
        </p:nvGraphicFramePr>
        <p:xfrm>
          <a:off x="407906" y="274706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78850"/>
                <a:gridCol w="706550"/>
              </a:tblGrid>
              <a:tr h="3518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241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40" name="Google Shape;640;p47"/>
          <p:cNvSpPr/>
          <p:nvPr/>
        </p:nvSpPr>
        <p:spPr>
          <a:xfrm>
            <a:off x="4200397" y="3099040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41" name="Google Shape;641;p47"/>
          <p:cNvSpPr/>
          <p:nvPr/>
        </p:nvSpPr>
        <p:spPr>
          <a:xfrm>
            <a:off x="4253399" y="3194830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2" name="Google Shape;642;p47"/>
          <p:cNvSpPr/>
          <p:nvPr/>
        </p:nvSpPr>
        <p:spPr>
          <a:xfrm>
            <a:off x="4643521" y="3180447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3" name="Google Shape;643;p47"/>
          <p:cNvSpPr/>
          <p:nvPr/>
        </p:nvSpPr>
        <p:spPr>
          <a:xfrm>
            <a:off x="3159125" y="315166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44" name="Google Shape;644;p47"/>
          <p:cNvSpPr/>
          <p:nvPr/>
        </p:nvSpPr>
        <p:spPr>
          <a:xfrm>
            <a:off x="3823013" y="388749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45" name="Google Shape;645;p47"/>
          <p:cNvSpPr/>
          <p:nvPr/>
        </p:nvSpPr>
        <p:spPr>
          <a:xfrm>
            <a:off x="4069304" y="399109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6" name="Google Shape;646;p47"/>
          <p:cNvSpPr txBox="1"/>
          <p:nvPr/>
        </p:nvSpPr>
        <p:spPr>
          <a:xfrm>
            <a:off x="3329815" y="4031938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7" name="Google Shape;647;p47"/>
          <p:cNvSpPr/>
          <p:nvPr/>
        </p:nvSpPr>
        <p:spPr>
          <a:xfrm>
            <a:off x="3405412" y="3241991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48" name="Google Shape;648;p47"/>
          <p:cNvSpPr txBox="1"/>
          <p:nvPr/>
        </p:nvSpPr>
        <p:spPr>
          <a:xfrm>
            <a:off x="3329822" y="2749490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49" name="Google Shape;649;p47"/>
          <p:cNvCxnSpPr>
            <a:stCxn id="647" idx="4"/>
            <a:endCxn id="645" idx="1"/>
          </p:cNvCxnSpPr>
          <p:nvPr/>
        </p:nvCxnSpPr>
        <p:spPr>
          <a:xfrm>
            <a:off x="3586012" y="3620291"/>
            <a:ext cx="536100" cy="426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0" name="Google Shape;650;p47"/>
          <p:cNvCxnSpPr>
            <a:stCxn id="641" idx="2"/>
            <a:endCxn id="647" idx="6"/>
          </p:cNvCxnSpPr>
          <p:nvPr/>
        </p:nvCxnSpPr>
        <p:spPr>
          <a:xfrm flipH="1">
            <a:off x="3766499" y="3383980"/>
            <a:ext cx="486900" cy="471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1" name="Google Shape;651;p47"/>
          <p:cNvCxnSpPr>
            <a:stCxn id="645" idx="0"/>
            <a:endCxn id="641" idx="4"/>
          </p:cNvCxnSpPr>
          <p:nvPr/>
        </p:nvCxnSpPr>
        <p:spPr>
          <a:xfrm flipH="1" rot="10800000">
            <a:off x="4249904" y="3573191"/>
            <a:ext cx="184200" cy="4179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2" name="Google Shape;652;p47"/>
          <p:cNvCxnSpPr>
            <a:endCxn id="642" idx="5"/>
          </p:cNvCxnSpPr>
          <p:nvPr/>
        </p:nvCxnSpPr>
        <p:spPr>
          <a:xfrm flipH="1" rot="10800000">
            <a:off x="4383625" y="3503346"/>
            <a:ext cx="568200" cy="552000"/>
          </a:xfrm>
          <a:prstGeom prst="curvedConnector2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53" name="Google Shape;653;p47"/>
          <p:cNvCxnSpPr>
            <a:stCxn id="642" idx="3"/>
            <a:endCxn id="645" idx="7"/>
          </p:cNvCxnSpPr>
          <p:nvPr/>
        </p:nvCxnSpPr>
        <p:spPr>
          <a:xfrm flipH="1">
            <a:off x="4377518" y="3503346"/>
            <a:ext cx="318900" cy="543000"/>
          </a:xfrm>
          <a:prstGeom prst="straightConnector1">
            <a:avLst/>
          </a:prstGeom>
          <a:noFill/>
          <a:ln cap="flat" cmpd="sng" w="1905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654" name="Google Shape;654;p47"/>
          <p:cNvSpPr txBox="1"/>
          <p:nvPr/>
        </p:nvSpPr>
        <p:spPr>
          <a:xfrm>
            <a:off x="3979135" y="3562844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0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128">
              <a:solidFill>
                <a:srgbClr val="FF0000"/>
              </a:solidFill>
            </a:endParaRPr>
          </a:p>
        </p:txBody>
      </p:sp>
      <p:sp>
        <p:nvSpPr>
          <p:cNvPr id="655" name="Google Shape;655;p47"/>
          <p:cNvSpPr txBox="1"/>
          <p:nvPr/>
        </p:nvSpPr>
        <p:spPr>
          <a:xfrm>
            <a:off x="4894762" y="3757321"/>
            <a:ext cx="280800" cy="2703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752"/>
              </a:spcAft>
              <a:buNone/>
            </a:pP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203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328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6" name="Google Shape;656;p47"/>
          <p:cNvSpPr/>
          <p:nvPr/>
        </p:nvSpPr>
        <p:spPr>
          <a:xfrm>
            <a:off x="6007625" y="3338915"/>
            <a:ext cx="854100" cy="558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77">
              <a:solidFill>
                <a:schemeClr val="dk1"/>
              </a:solidFill>
            </a:endParaRPr>
          </a:p>
        </p:txBody>
      </p:sp>
      <p:sp>
        <p:nvSpPr>
          <p:cNvPr id="657" name="Google Shape;657;p47"/>
          <p:cNvSpPr/>
          <p:nvPr/>
        </p:nvSpPr>
        <p:spPr>
          <a:xfrm>
            <a:off x="6254087" y="3429216"/>
            <a:ext cx="361200" cy="3783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7300" lIns="57300" spcFirstLastPara="1" rIns="57300" wrap="square" tIns="573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7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77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7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8" name="Google Shape;658;p47"/>
          <p:cNvSpPr txBox="1"/>
          <p:nvPr/>
        </p:nvSpPr>
        <p:spPr>
          <a:xfrm>
            <a:off x="4408897" y="2737681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59" name="Google Shape;659;p47"/>
          <p:cNvSpPr txBox="1"/>
          <p:nvPr/>
        </p:nvSpPr>
        <p:spPr>
          <a:xfrm>
            <a:off x="4525099" y="4127000"/>
            <a:ext cx="43050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A:</a:t>
            </a:r>
            <a:r>
              <a:rPr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lang="en" sz="1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Longer cycle resolution </a:t>
            </a: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(1, 1, 1, 0)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660" name="Google Shape;660;p47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416651" y="3428574"/>
            <a:ext cx="379617" cy="37961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1" name="Google Shape;661;p47"/>
          <p:cNvCxnSpPr>
            <a:stCxn id="657" idx="1"/>
            <a:endCxn id="657" idx="7"/>
          </p:cNvCxnSpPr>
          <p:nvPr/>
        </p:nvCxnSpPr>
        <p:spPr>
          <a:xfrm flipH="1" rot="-5400000">
            <a:off x="6434334" y="3357267"/>
            <a:ext cx="600" cy="255300"/>
          </a:xfrm>
          <a:prstGeom prst="curvedConnector3">
            <a:avLst>
              <a:gd fmla="val -48920959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662" name="Google Shape;662;p47"/>
          <p:cNvSpPr txBox="1"/>
          <p:nvPr/>
        </p:nvSpPr>
        <p:spPr>
          <a:xfrm>
            <a:off x="6216072" y="2809676"/>
            <a:ext cx="437100" cy="331200"/>
          </a:xfrm>
          <a:prstGeom prst="rect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57300" lIns="57300" spcFirstLastPara="1" rIns="57300" wrap="square" tIns="573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48"/>
          <p:cNvSpPr txBox="1"/>
          <p:nvPr/>
        </p:nvSpPr>
        <p:spPr>
          <a:xfrm>
            <a:off x="1512199" y="80375"/>
            <a:ext cx="6257700" cy="50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Heuristic: Which cycle to resolve First?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8" name="Google Shape;668;p48"/>
          <p:cNvSpPr/>
          <p:nvPr/>
        </p:nvSpPr>
        <p:spPr>
          <a:xfrm>
            <a:off x="2278003" y="1372414"/>
            <a:ext cx="1592100" cy="1041900"/>
          </a:xfrm>
          <a:prstGeom prst="ellipse">
            <a:avLst/>
          </a:prstGeom>
          <a:solidFill>
            <a:schemeClr val="lt2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36">
              <a:solidFill>
                <a:schemeClr val="dk1"/>
              </a:solidFill>
            </a:endParaRPr>
          </a:p>
        </p:txBody>
      </p:sp>
      <p:sp>
        <p:nvSpPr>
          <p:cNvPr id="669" name="Google Shape;669;p48"/>
          <p:cNvSpPr/>
          <p:nvPr/>
        </p:nvSpPr>
        <p:spPr>
          <a:xfrm>
            <a:off x="2376824" y="1551011"/>
            <a:ext cx="673800" cy="705300"/>
          </a:xfrm>
          <a:prstGeom prst="ellipse">
            <a:avLst/>
          </a:prstGeom>
          <a:solidFill>
            <a:srgbClr val="CFE2F3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3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2036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203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0" name="Google Shape;670;p48"/>
          <p:cNvSpPr/>
          <p:nvPr/>
        </p:nvSpPr>
        <p:spPr>
          <a:xfrm>
            <a:off x="3104189" y="1524195"/>
            <a:ext cx="673800" cy="705300"/>
          </a:xfrm>
          <a:prstGeom prst="ellipse">
            <a:avLst/>
          </a:prstGeom>
          <a:solidFill>
            <a:srgbClr val="CFE2F3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3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2036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203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1" name="Google Shape;671;p48"/>
          <p:cNvSpPr/>
          <p:nvPr/>
        </p:nvSpPr>
        <p:spPr>
          <a:xfrm>
            <a:off x="336601" y="1470532"/>
            <a:ext cx="1592100" cy="1041900"/>
          </a:xfrm>
          <a:prstGeom prst="ellipse">
            <a:avLst/>
          </a:prstGeom>
          <a:solidFill>
            <a:schemeClr val="lt2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36">
              <a:solidFill>
                <a:schemeClr val="dk1"/>
              </a:solidFill>
            </a:endParaRPr>
          </a:p>
        </p:txBody>
      </p:sp>
      <p:sp>
        <p:nvSpPr>
          <p:cNvPr id="672" name="Google Shape;672;p48"/>
          <p:cNvSpPr/>
          <p:nvPr/>
        </p:nvSpPr>
        <p:spPr>
          <a:xfrm>
            <a:off x="1574390" y="2842465"/>
            <a:ext cx="1592100" cy="1041900"/>
          </a:xfrm>
          <a:prstGeom prst="ellipse">
            <a:avLst/>
          </a:prstGeom>
          <a:solidFill>
            <a:schemeClr val="lt2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636">
              <a:solidFill>
                <a:schemeClr val="dk1"/>
              </a:solidFill>
            </a:endParaRPr>
          </a:p>
        </p:txBody>
      </p:sp>
      <p:sp>
        <p:nvSpPr>
          <p:cNvPr id="673" name="Google Shape;673;p48"/>
          <p:cNvSpPr txBox="1"/>
          <p:nvPr/>
        </p:nvSpPr>
        <p:spPr>
          <a:xfrm>
            <a:off x="2639899" y="845650"/>
            <a:ext cx="814800" cy="46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6825" lIns="106825" spcFirstLastPara="1" rIns="106825" wrap="square" tIns="1068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4" name="Google Shape;674;p48"/>
          <p:cNvSpPr/>
          <p:nvPr/>
        </p:nvSpPr>
        <p:spPr>
          <a:xfrm>
            <a:off x="2033588" y="3035617"/>
            <a:ext cx="673800" cy="705300"/>
          </a:xfrm>
          <a:prstGeom prst="ellipse">
            <a:avLst/>
          </a:prstGeom>
          <a:solidFill>
            <a:srgbClr val="CFE2F3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3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2036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203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5" name="Google Shape;675;p48"/>
          <p:cNvSpPr txBox="1"/>
          <p:nvPr/>
        </p:nvSpPr>
        <p:spPr>
          <a:xfrm>
            <a:off x="2033561" y="3948036"/>
            <a:ext cx="814800" cy="46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6825" lIns="106825" spcFirstLastPara="1" rIns="106825" wrap="square" tIns="1068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6" name="Google Shape;676;p48"/>
          <p:cNvSpPr/>
          <p:nvPr/>
        </p:nvSpPr>
        <p:spPr>
          <a:xfrm>
            <a:off x="795792" y="1638942"/>
            <a:ext cx="673800" cy="705300"/>
          </a:xfrm>
          <a:prstGeom prst="ellipse">
            <a:avLst/>
          </a:prstGeom>
          <a:solidFill>
            <a:srgbClr val="CFE2F3"/>
          </a:solidFill>
          <a:ln cap="flat" cmpd="sng" w="222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06825" lIns="106825" spcFirstLastPara="1" rIns="106825" wrap="square" tIns="1068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36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2036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2036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7" name="Google Shape;677;p48"/>
          <p:cNvSpPr txBox="1"/>
          <p:nvPr/>
        </p:nvSpPr>
        <p:spPr>
          <a:xfrm>
            <a:off x="654857" y="943278"/>
            <a:ext cx="814800" cy="462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106825" lIns="106825" spcFirstLastPara="1" rIns="106825" wrap="square" tIns="1068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678" name="Google Shape;678;p48"/>
          <p:cNvCxnSpPr>
            <a:stCxn id="676" idx="4"/>
            <a:endCxn id="674" idx="1"/>
          </p:cNvCxnSpPr>
          <p:nvPr/>
        </p:nvCxnSpPr>
        <p:spPr>
          <a:xfrm>
            <a:off x="1132692" y="2344242"/>
            <a:ext cx="999600" cy="794700"/>
          </a:xfrm>
          <a:prstGeom prst="straightConnector1">
            <a:avLst/>
          </a:prstGeom>
          <a:noFill/>
          <a:ln cap="flat" cmpd="sng" w="22250">
            <a:solidFill>
              <a:srgbClr val="5B0F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679" name="Google Shape;679;p48"/>
          <p:cNvCxnSpPr>
            <a:stCxn id="669" idx="2"/>
            <a:endCxn id="676" idx="6"/>
          </p:cNvCxnSpPr>
          <p:nvPr/>
        </p:nvCxnSpPr>
        <p:spPr>
          <a:xfrm flipH="1">
            <a:off x="1469624" y="1903661"/>
            <a:ext cx="907200" cy="87900"/>
          </a:xfrm>
          <a:prstGeom prst="straightConnector1">
            <a:avLst/>
          </a:prstGeom>
          <a:noFill/>
          <a:ln cap="flat" cmpd="sng" w="222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0" name="Google Shape;680;p48"/>
          <p:cNvCxnSpPr>
            <a:stCxn id="674" idx="0"/>
            <a:endCxn id="669" idx="4"/>
          </p:cNvCxnSpPr>
          <p:nvPr/>
        </p:nvCxnSpPr>
        <p:spPr>
          <a:xfrm flipH="1" rot="10800000">
            <a:off x="2370488" y="2256217"/>
            <a:ext cx="343200" cy="779400"/>
          </a:xfrm>
          <a:prstGeom prst="straightConnector1">
            <a:avLst/>
          </a:prstGeom>
          <a:noFill/>
          <a:ln cap="flat" cmpd="sng" w="222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1" name="Google Shape;681;p48"/>
          <p:cNvCxnSpPr>
            <a:endCxn id="670" idx="5"/>
          </p:cNvCxnSpPr>
          <p:nvPr/>
        </p:nvCxnSpPr>
        <p:spPr>
          <a:xfrm flipH="1" rot="10800000">
            <a:off x="2620013" y="2126206"/>
            <a:ext cx="1059300" cy="1029000"/>
          </a:xfrm>
          <a:prstGeom prst="curvedConnector2">
            <a:avLst/>
          </a:prstGeom>
          <a:noFill/>
          <a:ln cap="flat" cmpd="sng" w="222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82" name="Google Shape;682;p48"/>
          <p:cNvCxnSpPr>
            <a:stCxn id="670" idx="3"/>
            <a:endCxn id="674" idx="7"/>
          </p:cNvCxnSpPr>
          <p:nvPr/>
        </p:nvCxnSpPr>
        <p:spPr>
          <a:xfrm flipH="1">
            <a:off x="2608564" y="2126206"/>
            <a:ext cx="594300" cy="1012800"/>
          </a:xfrm>
          <a:prstGeom prst="straightConnector1">
            <a:avLst/>
          </a:prstGeom>
          <a:noFill/>
          <a:ln cap="flat" cmpd="sng" w="22250">
            <a:solidFill>
              <a:srgbClr val="5B0F00"/>
            </a:solidFill>
            <a:prstDash val="dot"/>
            <a:round/>
            <a:headEnd len="med" w="med" type="none"/>
            <a:tailEnd len="med" w="med" type="triangle"/>
          </a:ln>
        </p:spPr>
      </p:cxnSp>
      <p:sp>
        <p:nvSpPr>
          <p:cNvPr id="683" name="Google Shape;683;p48"/>
          <p:cNvSpPr txBox="1"/>
          <p:nvPr/>
        </p:nvSpPr>
        <p:spPr>
          <a:xfrm>
            <a:off x="1865471" y="2274261"/>
            <a:ext cx="5229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825" lIns="106825" spcFirstLastPara="1" rIns="106825" wrap="square" tIns="106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402"/>
              </a:spcAft>
              <a:buNone/>
            </a:pPr>
            <a:r>
              <a:rPr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3">
              <a:solidFill>
                <a:srgbClr val="FF0000"/>
              </a:solidFill>
            </a:endParaRPr>
          </a:p>
        </p:txBody>
      </p:sp>
      <p:sp>
        <p:nvSpPr>
          <p:cNvPr id="684" name="Google Shape;684;p48"/>
          <p:cNvSpPr txBox="1"/>
          <p:nvPr/>
        </p:nvSpPr>
        <p:spPr>
          <a:xfrm>
            <a:off x="2775899" y="2554239"/>
            <a:ext cx="522900" cy="5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106825" lIns="106825" spcFirstLastPara="1" rIns="106825" wrap="square" tIns="1068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402"/>
              </a:spcAft>
              <a:buNone/>
            </a:pPr>
            <a:r>
              <a:rPr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869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2103">
              <a:solidFill>
                <a:srgbClr val="FF0000"/>
              </a:solidFill>
            </a:endParaRPr>
          </a:p>
        </p:txBody>
      </p:sp>
      <p:sp>
        <p:nvSpPr>
          <p:cNvPr id="685" name="Google Shape;685;p48"/>
          <p:cNvSpPr txBox="1"/>
          <p:nvPr/>
        </p:nvSpPr>
        <p:spPr>
          <a:xfrm>
            <a:off x="4634000" y="943275"/>
            <a:ext cx="4135800" cy="42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overlapping vertex 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always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achieves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the same satisfaction.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Then who get impacted the most?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Immediate predecessor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1" marL="9144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○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These agents are resolved in a later rounds of TTC, reducing their satisfaction.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9144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This satisfaction reduction is captured as satisfaction loss (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Heuristic: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Resolve cycles that has a higher (δ), therefore maximizing the satisfaction.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6" name="Google Shape;686;p48"/>
          <p:cNvSpPr txBox="1"/>
          <p:nvPr/>
        </p:nvSpPr>
        <p:spPr>
          <a:xfrm>
            <a:off x="665755" y="2574115"/>
            <a:ext cx="99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</a:t>
            </a: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= 0.7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87" name="Google Shape;687;p48"/>
          <p:cNvSpPr txBox="1"/>
          <p:nvPr/>
        </p:nvSpPr>
        <p:spPr>
          <a:xfrm>
            <a:off x="2617137" y="2315159"/>
            <a:ext cx="999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 = 0.5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49"/>
          <p:cNvSpPr/>
          <p:nvPr/>
        </p:nvSpPr>
        <p:spPr>
          <a:xfrm>
            <a:off x="7383875" y="2762527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rgbClr val="000000"/>
              </a:solidFill>
            </a:endParaRPr>
          </a:p>
        </p:txBody>
      </p:sp>
      <p:sp>
        <p:nvSpPr>
          <p:cNvPr id="693" name="Google Shape;693;p49"/>
          <p:cNvSpPr/>
          <p:nvPr/>
        </p:nvSpPr>
        <p:spPr>
          <a:xfrm>
            <a:off x="5670075" y="2783702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rgbClr val="000000"/>
              </a:solidFill>
            </a:endParaRPr>
          </a:p>
        </p:txBody>
      </p:sp>
      <p:sp>
        <p:nvSpPr>
          <p:cNvPr id="694" name="Google Shape;694;p49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ReACT-TTC Based Modified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95" name="Google Shape;695;p49"/>
          <p:cNvSpPr txBox="1"/>
          <p:nvPr/>
        </p:nvSpPr>
        <p:spPr>
          <a:xfrm>
            <a:off x="79825" y="678900"/>
            <a:ext cx="4118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15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Case B:  The case of </a:t>
            </a:r>
            <a:r>
              <a:rPr b="1" lang="en" sz="15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 </a:t>
            </a:r>
            <a:r>
              <a:rPr b="1" lang="en" sz="15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ownership.</a:t>
            </a:r>
            <a:endParaRPr b="1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696" name="Google Shape;696;p49"/>
          <p:cNvGraphicFramePr/>
          <p:nvPr/>
        </p:nvGraphicFramePr>
        <p:xfrm>
          <a:off x="254300" y="122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841975"/>
                <a:gridCol w="744500"/>
                <a:gridCol w="1378100"/>
              </a:tblGrid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solidFill>
                          <a:srgbClr val="FF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404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</a:t>
                      </a: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697" name="Google Shape;697;p49"/>
          <p:cNvGraphicFramePr/>
          <p:nvPr/>
        </p:nvGraphicFramePr>
        <p:xfrm>
          <a:off x="3372478" y="122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962225"/>
                <a:gridCol w="660825"/>
              </a:tblGrid>
              <a:tr h="4133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0000FF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1B1B1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>
                        <a:solidFill>
                          <a:srgbClr val="1B1B1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90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698" name="Google Shape;698;p49"/>
          <p:cNvSpPr/>
          <p:nvPr/>
        </p:nvSpPr>
        <p:spPr>
          <a:xfrm>
            <a:off x="7271175" y="1171075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rgbClr val="000000"/>
              </a:solidFill>
            </a:endParaRPr>
          </a:p>
        </p:txBody>
      </p:sp>
      <p:sp>
        <p:nvSpPr>
          <p:cNvPr id="699" name="Google Shape;699;p49"/>
          <p:cNvSpPr/>
          <p:nvPr/>
        </p:nvSpPr>
        <p:spPr>
          <a:xfrm>
            <a:off x="7355753" y="1323931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900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0" name="Google Shape;700;p49"/>
          <p:cNvSpPr/>
          <p:nvPr/>
        </p:nvSpPr>
        <p:spPr>
          <a:xfrm>
            <a:off x="7978287" y="1300980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900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1" name="Google Shape;701;p49"/>
          <p:cNvSpPr/>
          <p:nvPr/>
        </p:nvSpPr>
        <p:spPr>
          <a:xfrm>
            <a:off x="5609575" y="1209127"/>
            <a:ext cx="1362600" cy="891900"/>
          </a:xfrm>
          <a:prstGeom prst="ellipse">
            <a:avLst/>
          </a:prstGeom>
          <a:solidFill>
            <a:schemeClr val="lt2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rgbClr val="000000"/>
              </a:solidFill>
            </a:endParaRPr>
          </a:p>
        </p:txBody>
      </p:sp>
      <p:sp>
        <p:nvSpPr>
          <p:cNvPr id="702" name="Google Shape;702;p49"/>
          <p:cNvSpPr txBox="1"/>
          <p:nvPr/>
        </p:nvSpPr>
        <p:spPr>
          <a:xfrm>
            <a:off x="7575242" y="699676"/>
            <a:ext cx="6972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3" name="Google Shape;703;p49"/>
          <p:cNvSpPr/>
          <p:nvPr/>
        </p:nvSpPr>
        <p:spPr>
          <a:xfrm>
            <a:off x="6051661" y="2927839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900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4" name="Google Shape;704;p49"/>
          <p:cNvSpPr txBox="1"/>
          <p:nvPr/>
        </p:nvSpPr>
        <p:spPr>
          <a:xfrm>
            <a:off x="6041689" y="3698803"/>
            <a:ext cx="6972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5" name="Google Shape;705;p49"/>
          <p:cNvSpPr/>
          <p:nvPr/>
        </p:nvSpPr>
        <p:spPr>
          <a:xfrm>
            <a:off x="6284328" y="1330339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900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6" name="Google Shape;706;p49"/>
          <p:cNvSpPr txBox="1"/>
          <p:nvPr/>
        </p:nvSpPr>
        <p:spPr>
          <a:xfrm>
            <a:off x="5943188" y="757865"/>
            <a:ext cx="6972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7" name="Google Shape;707;p49"/>
          <p:cNvSpPr txBox="1"/>
          <p:nvPr/>
        </p:nvSpPr>
        <p:spPr>
          <a:xfrm>
            <a:off x="7784170" y="3688942"/>
            <a:ext cx="697200" cy="446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8" name="Google Shape;708;p49"/>
          <p:cNvSpPr/>
          <p:nvPr/>
        </p:nvSpPr>
        <p:spPr>
          <a:xfrm>
            <a:off x="7776871" y="2906664"/>
            <a:ext cx="576600" cy="603600"/>
          </a:xfrm>
          <a:prstGeom prst="ellipse">
            <a:avLst/>
          </a:prstGeom>
          <a:solidFill>
            <a:srgbClr val="CFE2F3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900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aseline="-25000" sz="1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09" name="Google Shape;709;p49"/>
          <p:cNvSpPr/>
          <p:nvPr/>
        </p:nvSpPr>
        <p:spPr>
          <a:xfrm>
            <a:off x="5685465" y="1340267"/>
            <a:ext cx="576600" cy="603600"/>
          </a:xfrm>
          <a:prstGeom prst="ellipse">
            <a:avLst/>
          </a:prstGeom>
          <a:solidFill>
            <a:srgbClr val="FF0000"/>
          </a:solidFill>
          <a:ln cap="flat" cmpd="sng" w="190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>
              <a:solidFill>
                <a:schemeClr val="dk1"/>
              </a:solidFill>
            </a:endParaRPr>
          </a:p>
        </p:txBody>
      </p:sp>
      <p:sp>
        <p:nvSpPr>
          <p:cNvPr id="710" name="Google Shape;710;p49"/>
          <p:cNvSpPr txBox="1"/>
          <p:nvPr/>
        </p:nvSpPr>
        <p:spPr>
          <a:xfrm>
            <a:off x="198200" y="4168400"/>
            <a:ext cx="8889600" cy="8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resource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has capacity of two, and has only one owner, i.e.,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so agents like 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a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point to both, however as the unowned resource has no preference it does not point to any agent and hence it does not form cycles.</a:t>
            </a:r>
            <a:endParaRPr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baseline="-25000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50"/>
          <p:cNvSpPr/>
          <p:nvPr/>
        </p:nvSpPr>
        <p:spPr>
          <a:xfrm>
            <a:off x="4364893" y="1342533"/>
            <a:ext cx="1117800" cy="731700"/>
          </a:xfrm>
          <a:prstGeom prst="ellipse">
            <a:avLst/>
          </a:prstGeom>
          <a:solidFill>
            <a:schemeClr val="lt2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48">
              <a:solidFill>
                <a:srgbClr val="000000"/>
              </a:solidFill>
            </a:endParaRPr>
          </a:p>
        </p:txBody>
      </p:sp>
      <p:sp>
        <p:nvSpPr>
          <p:cNvPr id="716" name="Google Shape;716;p50"/>
          <p:cNvSpPr/>
          <p:nvPr/>
        </p:nvSpPr>
        <p:spPr>
          <a:xfrm>
            <a:off x="4434271" y="1467919"/>
            <a:ext cx="472800" cy="495000"/>
          </a:xfrm>
          <a:prstGeom prst="ellipse">
            <a:avLst/>
          </a:prstGeom>
          <a:solidFill>
            <a:srgbClr val="CFE2F3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4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4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7" name="Google Shape;717;p50"/>
          <p:cNvSpPr/>
          <p:nvPr/>
        </p:nvSpPr>
        <p:spPr>
          <a:xfrm>
            <a:off x="4944930" y="1449093"/>
            <a:ext cx="472800" cy="495000"/>
          </a:xfrm>
          <a:prstGeom prst="ellipse">
            <a:avLst/>
          </a:prstGeom>
          <a:solidFill>
            <a:srgbClr val="CFE2F3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47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4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18" name="Google Shape;718;p50"/>
          <p:cNvSpPr/>
          <p:nvPr/>
        </p:nvSpPr>
        <p:spPr>
          <a:xfrm>
            <a:off x="3001900" y="1373747"/>
            <a:ext cx="1117800" cy="731700"/>
          </a:xfrm>
          <a:prstGeom prst="ellipse">
            <a:avLst/>
          </a:prstGeom>
          <a:solidFill>
            <a:schemeClr val="lt2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48">
              <a:solidFill>
                <a:srgbClr val="000000"/>
              </a:solidFill>
            </a:endParaRPr>
          </a:p>
        </p:txBody>
      </p:sp>
      <p:sp>
        <p:nvSpPr>
          <p:cNvPr id="719" name="Google Shape;719;p50"/>
          <p:cNvSpPr/>
          <p:nvPr/>
        </p:nvSpPr>
        <p:spPr>
          <a:xfrm>
            <a:off x="3042151" y="2639239"/>
            <a:ext cx="1117800" cy="731700"/>
          </a:xfrm>
          <a:prstGeom prst="ellipse">
            <a:avLst/>
          </a:prstGeom>
          <a:solidFill>
            <a:schemeClr val="lt2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48">
              <a:solidFill>
                <a:srgbClr val="000000"/>
              </a:solidFill>
            </a:endParaRPr>
          </a:p>
        </p:txBody>
      </p:sp>
      <p:sp>
        <p:nvSpPr>
          <p:cNvPr id="720" name="Google Shape;720;p50"/>
          <p:cNvSpPr txBox="1"/>
          <p:nvPr/>
        </p:nvSpPr>
        <p:spPr>
          <a:xfrm>
            <a:off x="4895405" y="949025"/>
            <a:ext cx="571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4975" lIns="74975" spcFirstLastPara="1" rIns="74975" wrap="square" tIns="74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1" name="Google Shape;721;p50"/>
          <p:cNvSpPr/>
          <p:nvPr/>
        </p:nvSpPr>
        <p:spPr>
          <a:xfrm>
            <a:off x="3364538" y="2756008"/>
            <a:ext cx="472800" cy="495000"/>
          </a:xfrm>
          <a:prstGeom prst="ellipse">
            <a:avLst/>
          </a:prstGeom>
          <a:solidFill>
            <a:srgbClr val="CFE2F3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47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4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2" name="Google Shape;722;p50"/>
          <p:cNvSpPr txBox="1"/>
          <p:nvPr/>
        </p:nvSpPr>
        <p:spPr>
          <a:xfrm>
            <a:off x="3364520" y="3396584"/>
            <a:ext cx="571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4975" lIns="74975" spcFirstLastPara="1" rIns="74975" wrap="square" tIns="74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3" name="Google Shape;723;p50"/>
          <p:cNvSpPr/>
          <p:nvPr/>
        </p:nvSpPr>
        <p:spPr>
          <a:xfrm>
            <a:off x="3555393" y="1473176"/>
            <a:ext cx="472800" cy="495000"/>
          </a:xfrm>
          <a:prstGeom prst="ellipse">
            <a:avLst/>
          </a:prstGeom>
          <a:solidFill>
            <a:srgbClr val="CFE2F3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4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44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4" name="Google Shape;724;p50"/>
          <p:cNvSpPr txBox="1"/>
          <p:nvPr/>
        </p:nvSpPr>
        <p:spPr>
          <a:xfrm>
            <a:off x="3103490" y="989101"/>
            <a:ext cx="571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4975" lIns="74975" spcFirstLastPara="1" rIns="74975" wrap="square" tIns="74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5" name="Google Shape;725;p50"/>
          <p:cNvSpPr/>
          <p:nvPr/>
        </p:nvSpPr>
        <p:spPr>
          <a:xfrm>
            <a:off x="4434269" y="2620404"/>
            <a:ext cx="1117800" cy="731700"/>
          </a:xfrm>
          <a:prstGeom prst="ellipse">
            <a:avLst/>
          </a:prstGeom>
          <a:solidFill>
            <a:schemeClr val="lt2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48">
              <a:solidFill>
                <a:srgbClr val="000000"/>
              </a:solidFill>
            </a:endParaRPr>
          </a:p>
        </p:txBody>
      </p:sp>
      <p:sp>
        <p:nvSpPr>
          <p:cNvPr id="726" name="Google Shape;726;p50"/>
          <p:cNvSpPr txBox="1"/>
          <p:nvPr/>
        </p:nvSpPr>
        <p:spPr>
          <a:xfrm>
            <a:off x="4793858" y="3380334"/>
            <a:ext cx="571800" cy="3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74975" lIns="74975" spcFirstLastPara="1" rIns="74975" wrap="square" tIns="749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27" name="Google Shape;727;p50"/>
          <p:cNvSpPr/>
          <p:nvPr/>
        </p:nvSpPr>
        <p:spPr>
          <a:xfrm>
            <a:off x="4779710" y="2738639"/>
            <a:ext cx="472800" cy="495000"/>
          </a:xfrm>
          <a:prstGeom prst="ellipse">
            <a:avLst/>
          </a:prstGeom>
          <a:solidFill>
            <a:srgbClr val="CFE2F3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4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47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aseline="-25000" sz="144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28" name="Google Shape;728;p50"/>
          <p:cNvCxnSpPr>
            <a:stCxn id="723" idx="6"/>
            <a:endCxn id="716" idx="2"/>
          </p:cNvCxnSpPr>
          <p:nvPr/>
        </p:nvCxnSpPr>
        <p:spPr>
          <a:xfrm flipH="1" rot="10800000">
            <a:off x="4028193" y="1715276"/>
            <a:ext cx="406200" cy="5400"/>
          </a:xfrm>
          <a:prstGeom prst="straightConnector1">
            <a:avLst/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29" name="Google Shape;729;p50"/>
          <p:cNvSpPr/>
          <p:nvPr/>
        </p:nvSpPr>
        <p:spPr>
          <a:xfrm>
            <a:off x="3064152" y="1473159"/>
            <a:ext cx="472800" cy="495000"/>
          </a:xfrm>
          <a:prstGeom prst="ellipse">
            <a:avLst/>
          </a:prstGeom>
          <a:solidFill>
            <a:srgbClr val="FF0000"/>
          </a:solidFill>
          <a:ln cap="flat" cmpd="sng" w="156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48">
              <a:solidFill>
                <a:srgbClr val="0000FF"/>
              </a:solidFill>
            </a:endParaRPr>
          </a:p>
        </p:txBody>
      </p:sp>
      <p:cxnSp>
        <p:nvCxnSpPr>
          <p:cNvPr id="730" name="Google Shape;730;p50"/>
          <p:cNvCxnSpPr>
            <a:stCxn id="716" idx="3"/>
            <a:endCxn id="723" idx="5"/>
          </p:cNvCxnSpPr>
          <p:nvPr/>
        </p:nvCxnSpPr>
        <p:spPr>
          <a:xfrm rot="5400000">
            <a:off x="4228561" y="1620878"/>
            <a:ext cx="5400" cy="544500"/>
          </a:xfrm>
          <a:prstGeom prst="curvedConnector3">
            <a:avLst>
              <a:gd fmla="val 5439707" name="adj1"/>
            </a:avLst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31" name="Google Shape;731;p50"/>
          <p:cNvCxnSpPr>
            <a:stCxn id="721" idx="0"/>
            <a:endCxn id="729" idx="4"/>
          </p:cNvCxnSpPr>
          <p:nvPr/>
        </p:nvCxnSpPr>
        <p:spPr>
          <a:xfrm rot="10800000">
            <a:off x="3300638" y="1968208"/>
            <a:ext cx="300300" cy="787800"/>
          </a:xfrm>
          <a:prstGeom prst="straightConnector1">
            <a:avLst/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2" name="Google Shape;732;p50"/>
          <p:cNvCxnSpPr>
            <a:stCxn id="721" idx="0"/>
            <a:endCxn id="723" idx="4"/>
          </p:cNvCxnSpPr>
          <p:nvPr/>
        </p:nvCxnSpPr>
        <p:spPr>
          <a:xfrm flipH="1" rot="10800000">
            <a:off x="3600938" y="1968208"/>
            <a:ext cx="190800" cy="787800"/>
          </a:xfrm>
          <a:prstGeom prst="straightConnector1">
            <a:avLst/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3" name="Google Shape;733;p50"/>
          <p:cNvCxnSpPr>
            <a:stCxn id="717" idx="4"/>
            <a:endCxn id="727" idx="0"/>
          </p:cNvCxnSpPr>
          <p:nvPr/>
        </p:nvCxnSpPr>
        <p:spPr>
          <a:xfrm flipH="1">
            <a:off x="5016030" y="1944093"/>
            <a:ext cx="165300" cy="794400"/>
          </a:xfrm>
          <a:prstGeom prst="straightConnector1">
            <a:avLst/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34" name="Google Shape;734;p50"/>
          <p:cNvCxnSpPr>
            <a:stCxn id="727" idx="2"/>
            <a:endCxn id="721" idx="6"/>
          </p:cNvCxnSpPr>
          <p:nvPr/>
        </p:nvCxnSpPr>
        <p:spPr>
          <a:xfrm flipH="1">
            <a:off x="3837410" y="2986139"/>
            <a:ext cx="942300" cy="17400"/>
          </a:xfrm>
          <a:prstGeom prst="straightConnector1">
            <a:avLst/>
          </a:prstGeom>
          <a:noFill/>
          <a:ln cap="flat" cmpd="sng" w="156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735" name="Google Shape;735;p50"/>
          <p:cNvSpPr txBox="1"/>
          <p:nvPr/>
        </p:nvSpPr>
        <p:spPr>
          <a:xfrm>
            <a:off x="4105595" y="1890509"/>
            <a:ext cx="261600" cy="214800"/>
          </a:xfrm>
          <a:prstGeom prst="rect">
            <a:avLst/>
          </a:prstGeom>
          <a:noFill/>
          <a:ln cap="flat" cmpd="sng" w="13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0325" lIns="40325" spcFirstLastPara="1" rIns="40325" wrap="square" tIns="403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29"/>
              </a:spcAft>
              <a:buNone/>
            </a:pPr>
            <a:r>
              <a:rPr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1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36" name="Google Shape;736;p50"/>
          <p:cNvCxnSpPr>
            <a:stCxn id="723" idx="0"/>
            <a:endCxn id="717" idx="0"/>
          </p:cNvCxnSpPr>
          <p:nvPr/>
        </p:nvCxnSpPr>
        <p:spPr>
          <a:xfrm rot="-5400000">
            <a:off x="4474593" y="766376"/>
            <a:ext cx="24000" cy="1389600"/>
          </a:xfrm>
          <a:prstGeom prst="curvedConnector3">
            <a:avLst>
              <a:gd fmla="val 1407579" name="adj1"/>
            </a:avLst>
          </a:prstGeom>
          <a:noFill/>
          <a:ln cap="flat" cmpd="sng" w="134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737" name="Google Shape;737;p50"/>
          <p:cNvCxnSpPr>
            <a:stCxn id="716" idx="5"/>
            <a:endCxn id="729" idx="5"/>
          </p:cNvCxnSpPr>
          <p:nvPr/>
        </p:nvCxnSpPr>
        <p:spPr>
          <a:xfrm rot="5400000">
            <a:off x="4150231" y="1207928"/>
            <a:ext cx="5100" cy="1370100"/>
          </a:xfrm>
          <a:prstGeom prst="curvedConnector3">
            <a:avLst>
              <a:gd fmla="val 10878373" name="adj1"/>
            </a:avLst>
          </a:prstGeom>
          <a:noFill/>
          <a:ln cap="flat" cmpd="sng" w="1340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738" name="Google Shape;738;p50"/>
          <p:cNvSpPr txBox="1"/>
          <p:nvPr/>
        </p:nvSpPr>
        <p:spPr>
          <a:xfrm>
            <a:off x="4154884" y="2631879"/>
            <a:ext cx="261600" cy="214800"/>
          </a:xfrm>
          <a:prstGeom prst="rect">
            <a:avLst/>
          </a:prstGeom>
          <a:noFill/>
          <a:ln cap="flat" cmpd="sng" w="13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0325" lIns="40325" spcFirstLastPara="1" rIns="40325" wrap="square" tIns="403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529"/>
              </a:spcAft>
              <a:buNone/>
            </a:pPr>
            <a:r>
              <a:rPr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r>
              <a:rPr lang="en" sz="141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417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39" name="Google Shape;739;p50"/>
          <p:cNvSpPr txBox="1"/>
          <p:nvPr>
            <p:ph idx="1" type="subTitle"/>
          </p:nvPr>
        </p:nvSpPr>
        <p:spPr>
          <a:xfrm>
            <a:off x="254300" y="136075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ReACT-TTC Based Modified TTC: Resolving Chains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740" name="Google Shape;740;p50" title="arrow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00000">
            <a:off x="5958517" y="1921401"/>
            <a:ext cx="283066" cy="640131"/>
          </a:xfrm>
          <a:prstGeom prst="rect">
            <a:avLst/>
          </a:prstGeom>
          <a:noFill/>
          <a:ln>
            <a:noFill/>
          </a:ln>
        </p:spPr>
      </p:pic>
      <p:sp>
        <p:nvSpPr>
          <p:cNvPr id="741" name="Google Shape;741;p50"/>
          <p:cNvSpPr txBox="1"/>
          <p:nvPr/>
        </p:nvSpPr>
        <p:spPr>
          <a:xfrm>
            <a:off x="5642651" y="1808534"/>
            <a:ext cx="1029300" cy="282900"/>
          </a:xfrm>
          <a:prstGeom prst="rect">
            <a:avLst/>
          </a:prstGeom>
          <a:noFill/>
          <a:ln>
            <a:noFill/>
          </a:ln>
        </p:spPr>
        <p:txBody>
          <a:bodyPr anchorCtr="0" anchor="t" bIns="64350" lIns="64350" spcFirstLastPara="1" rIns="64350" wrap="square" tIns="643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7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Resolve</a:t>
            </a:r>
            <a:r>
              <a:rPr lang="en" sz="1056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98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 sz="987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056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2" name="Google Shape;742;p50"/>
          <p:cNvSpPr/>
          <p:nvPr/>
        </p:nvSpPr>
        <p:spPr>
          <a:xfrm>
            <a:off x="7821911" y="1353090"/>
            <a:ext cx="1086000" cy="710700"/>
          </a:xfrm>
          <a:prstGeom prst="ellipse">
            <a:avLst/>
          </a:prstGeom>
          <a:solidFill>
            <a:srgbClr val="F8FAFD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16">
              <a:solidFill>
                <a:srgbClr val="000000"/>
              </a:solidFill>
            </a:endParaRPr>
          </a:p>
        </p:txBody>
      </p:sp>
      <p:sp>
        <p:nvSpPr>
          <p:cNvPr id="743" name="Google Shape;743;p50"/>
          <p:cNvSpPr/>
          <p:nvPr/>
        </p:nvSpPr>
        <p:spPr>
          <a:xfrm>
            <a:off x="8192614" y="1471463"/>
            <a:ext cx="459600" cy="481200"/>
          </a:xfrm>
          <a:prstGeom prst="ellipse">
            <a:avLst/>
          </a:prstGeom>
          <a:solidFill>
            <a:srgbClr val="CFE2F3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9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89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4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4" name="Google Shape;744;p50"/>
          <p:cNvSpPr/>
          <p:nvPr/>
        </p:nvSpPr>
        <p:spPr>
          <a:xfrm>
            <a:off x="6497601" y="1383418"/>
            <a:ext cx="1086000" cy="710700"/>
          </a:xfrm>
          <a:prstGeom prst="ellipse">
            <a:avLst/>
          </a:prstGeom>
          <a:solidFill>
            <a:srgbClr val="F8FAFD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16">
              <a:solidFill>
                <a:srgbClr val="000000"/>
              </a:solidFill>
            </a:endParaRPr>
          </a:p>
        </p:txBody>
      </p:sp>
      <p:sp>
        <p:nvSpPr>
          <p:cNvPr id="745" name="Google Shape;745;p50"/>
          <p:cNvSpPr/>
          <p:nvPr/>
        </p:nvSpPr>
        <p:spPr>
          <a:xfrm>
            <a:off x="6536709" y="2612226"/>
            <a:ext cx="1086000" cy="710700"/>
          </a:xfrm>
          <a:prstGeom prst="ellipse">
            <a:avLst/>
          </a:prstGeom>
          <a:solidFill>
            <a:srgbClr val="F8FAFD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16">
              <a:solidFill>
                <a:srgbClr val="000000"/>
              </a:solidFill>
            </a:endParaRPr>
          </a:p>
        </p:txBody>
      </p:sp>
      <p:sp>
        <p:nvSpPr>
          <p:cNvPr id="746" name="Google Shape;746;p50"/>
          <p:cNvSpPr txBox="1"/>
          <p:nvPr/>
        </p:nvSpPr>
        <p:spPr>
          <a:xfrm>
            <a:off x="8090335" y="969446"/>
            <a:ext cx="555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7" name="Google Shape;747;p50"/>
          <p:cNvSpPr/>
          <p:nvPr/>
        </p:nvSpPr>
        <p:spPr>
          <a:xfrm>
            <a:off x="6849947" y="2710847"/>
            <a:ext cx="459600" cy="481200"/>
          </a:xfrm>
          <a:prstGeom prst="ellipse">
            <a:avLst/>
          </a:prstGeom>
          <a:solidFill>
            <a:srgbClr val="CFE2F3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9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89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8" name="Google Shape;748;p50"/>
          <p:cNvSpPr txBox="1"/>
          <p:nvPr/>
        </p:nvSpPr>
        <p:spPr>
          <a:xfrm>
            <a:off x="6849929" y="3348086"/>
            <a:ext cx="555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49" name="Google Shape;749;p50"/>
          <p:cNvSpPr txBox="1"/>
          <p:nvPr/>
        </p:nvSpPr>
        <p:spPr>
          <a:xfrm>
            <a:off x="6723847" y="1023754"/>
            <a:ext cx="555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0" name="Google Shape;750;p50"/>
          <p:cNvSpPr/>
          <p:nvPr/>
        </p:nvSpPr>
        <p:spPr>
          <a:xfrm>
            <a:off x="7889318" y="2593926"/>
            <a:ext cx="1086000" cy="710700"/>
          </a:xfrm>
          <a:prstGeom prst="ellipse">
            <a:avLst/>
          </a:prstGeom>
          <a:solidFill>
            <a:srgbClr val="F8FAFD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16">
              <a:solidFill>
                <a:srgbClr val="000000"/>
              </a:solidFill>
            </a:endParaRPr>
          </a:p>
        </p:txBody>
      </p:sp>
      <p:sp>
        <p:nvSpPr>
          <p:cNvPr id="751" name="Google Shape;751;p50"/>
          <p:cNvSpPr txBox="1"/>
          <p:nvPr/>
        </p:nvSpPr>
        <p:spPr>
          <a:xfrm>
            <a:off x="8238702" y="3332297"/>
            <a:ext cx="555600" cy="365400"/>
          </a:xfrm>
          <a:prstGeom prst="rect">
            <a:avLst/>
          </a:prstGeom>
          <a:noFill/>
          <a:ln>
            <a:noFill/>
          </a:ln>
        </p:spPr>
        <p:txBody>
          <a:bodyPr anchorCtr="0" anchor="t" bIns="72875" lIns="72875" spcFirstLastPara="1" rIns="72875" wrap="square" tIns="728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 sz="1417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2" name="Google Shape;752;p50"/>
          <p:cNvSpPr/>
          <p:nvPr/>
        </p:nvSpPr>
        <p:spPr>
          <a:xfrm>
            <a:off x="8210119" y="2708806"/>
            <a:ext cx="459600" cy="481200"/>
          </a:xfrm>
          <a:prstGeom prst="ellipse">
            <a:avLst/>
          </a:prstGeom>
          <a:solidFill>
            <a:srgbClr val="CFE2F3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89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89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aseline="-25000" sz="1489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53" name="Google Shape;753;p50"/>
          <p:cNvSpPr/>
          <p:nvPr/>
        </p:nvSpPr>
        <p:spPr>
          <a:xfrm>
            <a:off x="6832558" y="1480010"/>
            <a:ext cx="459600" cy="481200"/>
          </a:xfrm>
          <a:prstGeom prst="ellipse">
            <a:avLst/>
          </a:prstGeom>
          <a:solidFill>
            <a:srgbClr val="FF0000"/>
          </a:solidFill>
          <a:ln cap="flat" cmpd="sng" w="1517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72875" lIns="72875" spcFirstLastPara="1" rIns="72875" wrap="square" tIns="728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116">
              <a:solidFill>
                <a:srgbClr val="0000FF"/>
              </a:solidFill>
            </a:endParaRPr>
          </a:p>
        </p:txBody>
      </p:sp>
      <p:cxnSp>
        <p:nvCxnSpPr>
          <p:cNvPr id="754" name="Google Shape;754;p50"/>
          <p:cNvCxnSpPr>
            <a:stCxn id="747" idx="0"/>
            <a:endCxn id="753" idx="4"/>
          </p:cNvCxnSpPr>
          <p:nvPr/>
        </p:nvCxnSpPr>
        <p:spPr>
          <a:xfrm rot="10800000">
            <a:off x="7062347" y="1961147"/>
            <a:ext cx="17400" cy="749700"/>
          </a:xfrm>
          <a:prstGeom prst="straightConnector1">
            <a:avLst/>
          </a:prstGeom>
          <a:noFill/>
          <a:ln cap="flat" cmpd="sng" w="151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5" name="Google Shape;755;p50"/>
          <p:cNvCxnSpPr>
            <a:stCxn id="743" idx="4"/>
            <a:endCxn id="752" idx="0"/>
          </p:cNvCxnSpPr>
          <p:nvPr/>
        </p:nvCxnSpPr>
        <p:spPr>
          <a:xfrm>
            <a:off x="8422414" y="1952663"/>
            <a:ext cx="17400" cy="756000"/>
          </a:xfrm>
          <a:prstGeom prst="straightConnector1">
            <a:avLst/>
          </a:prstGeom>
          <a:noFill/>
          <a:ln cap="flat" cmpd="sng" w="151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6" name="Google Shape;756;p50"/>
          <p:cNvCxnSpPr>
            <a:stCxn id="752" idx="2"/>
            <a:endCxn id="747" idx="6"/>
          </p:cNvCxnSpPr>
          <p:nvPr/>
        </p:nvCxnSpPr>
        <p:spPr>
          <a:xfrm flipH="1">
            <a:off x="7309519" y="2949406"/>
            <a:ext cx="900600" cy="2100"/>
          </a:xfrm>
          <a:prstGeom prst="straightConnector1">
            <a:avLst/>
          </a:prstGeom>
          <a:noFill/>
          <a:ln cap="flat" cmpd="sng" w="1517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57" name="Google Shape;757;p50"/>
          <p:cNvCxnSpPr>
            <a:stCxn id="753" idx="6"/>
            <a:endCxn id="743" idx="2"/>
          </p:cNvCxnSpPr>
          <p:nvPr/>
        </p:nvCxnSpPr>
        <p:spPr>
          <a:xfrm flipH="1" rot="10800000">
            <a:off x="7292158" y="1712210"/>
            <a:ext cx="900600" cy="8400"/>
          </a:xfrm>
          <a:prstGeom prst="straightConnector1">
            <a:avLst/>
          </a:prstGeom>
          <a:noFill/>
          <a:ln cap="flat" cmpd="sng" w="14200">
            <a:solidFill>
              <a:srgbClr val="FF0000"/>
            </a:solidFill>
            <a:prstDash val="dot"/>
            <a:round/>
            <a:headEnd len="med" w="med" type="none"/>
            <a:tailEnd len="med" w="med" type="stealth"/>
          </a:ln>
        </p:spPr>
      </p:cxnSp>
      <p:sp>
        <p:nvSpPr>
          <p:cNvPr id="758" name="Google Shape;758;p50"/>
          <p:cNvSpPr txBox="1"/>
          <p:nvPr/>
        </p:nvSpPr>
        <p:spPr>
          <a:xfrm>
            <a:off x="69146" y="4468646"/>
            <a:ext cx="90948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Any order of cycle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resolution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will lead to a chain ending at the virtual node at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We resolve it by adding a virtual edge to the chain with the highest satisfaction loss (δ) forming a cycle.</a:t>
            </a:r>
            <a:endParaRPr baseline="-25000"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759" name="Google Shape;759;p50"/>
          <p:cNvGraphicFramePr/>
          <p:nvPr/>
        </p:nvGraphicFramePr>
        <p:xfrm>
          <a:off x="254310" y="7162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15775"/>
                <a:gridCol w="544475"/>
                <a:gridCol w="1007850"/>
              </a:tblGrid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Agent 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ѡ(a</a:t>
                      </a:r>
                      <a:r>
                        <a:rPr b="1" baseline="-25000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</a:t>
                      </a:r>
                      <a:r>
                        <a:rPr b="1" lang="en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(a</a:t>
                      </a:r>
                      <a:r>
                        <a:rPr b="1" baseline="-25000" lang="en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i</a:t>
                      </a:r>
                      <a:r>
                        <a:rPr b="1" lang="en" sz="10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)</a:t>
                      </a:r>
                      <a:endParaRPr b="1" sz="10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aseline="-25000"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="1"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85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 </a:t>
                      </a:r>
                      <a:r>
                        <a:rPr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&gt; r</a:t>
                      </a:r>
                      <a:r>
                        <a:rPr baseline="-25000" lang="en" sz="10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10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graphicFrame>
        <p:nvGraphicFramePr>
          <p:cNvPr id="760" name="Google Shape;760;p50"/>
          <p:cNvGraphicFramePr/>
          <p:nvPr/>
        </p:nvGraphicFramePr>
        <p:xfrm>
          <a:off x="731075" y="282685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643825"/>
                <a:gridCol w="442175"/>
              </a:tblGrid>
              <a:tr h="2709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Resource</a:t>
                      </a:r>
                      <a:endParaRPr b="1"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q</a:t>
                      </a:r>
                      <a:r>
                        <a:rPr b="1" baseline="-25000" lang="en" sz="9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j</a:t>
                      </a:r>
                      <a:endParaRPr b="1"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="1" baseline="-25000" lang="en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b="1" baseline="-25000" sz="9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9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b="1" sz="9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900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solidFill>
                          <a:srgbClr val="1B1B1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1B1B1C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</a:t>
                      </a:r>
                      <a:endParaRPr sz="900">
                        <a:solidFill>
                          <a:srgbClr val="1B1B1C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  <a:endParaRPr sz="9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30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</a:t>
                      </a:r>
                      <a:r>
                        <a:rPr baseline="-25000"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  <a:endParaRPr sz="9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</a:t>
                      </a:r>
                      <a:endParaRPr sz="90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rgbClr val="9E9E9E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51"/>
          <p:cNvSpPr txBox="1"/>
          <p:nvPr>
            <p:ph idx="1" type="subTitle"/>
          </p:nvPr>
        </p:nvSpPr>
        <p:spPr>
          <a:xfrm>
            <a:off x="204200" y="241910"/>
            <a:ext cx="8520600" cy="50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2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ReACT-TTC: Classical Vs Modified TTC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766" name="Google Shape;766;p51"/>
          <p:cNvGraphicFramePr/>
          <p:nvPr/>
        </p:nvGraphicFramePr>
        <p:xfrm>
          <a:off x="902965" y="85179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2482375"/>
                <a:gridCol w="2482375"/>
                <a:gridCol w="2482375"/>
              </a:tblGrid>
              <a:tr h="48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Property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Classical TTC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B5394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React-TTC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B5394"/>
                    </a:solidFill>
                  </a:tcPr>
                </a:tc>
              </a:tr>
              <a:tr h="48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Ownership Structure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One-to-one ownership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Co-ownership allowed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Outgoing Edge per Agent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Single outgoing edge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Multiple outgoing edge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Cycle Structure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Disjoint cycles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Overlapping cycles possible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9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Unowned Capacity Handling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 concept of empty slots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Representation of unused capacity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925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Assignment Resolution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Only cycles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Complete and incomplete cycles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48697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Resolution Order</a:t>
                      </a:r>
                      <a:endParaRPr b="1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D9EEB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Order not critical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Satisfaction loss-based priority</a:t>
                      </a:r>
                      <a:endParaRPr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0124D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/>
          <p:nvPr/>
        </p:nvSpPr>
        <p:spPr>
          <a:xfrm>
            <a:off x="159199" y="106421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Instances of Deviation in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1" name="Google Shape;81;p16" title="ChatGPT Image Apr 26, 2026, 11_48_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5" y="968600"/>
            <a:ext cx="2355487" cy="16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16"/>
          <p:cNvSpPr txBox="1"/>
          <p:nvPr/>
        </p:nvSpPr>
        <p:spPr>
          <a:xfrm>
            <a:off x="22975" y="4264000"/>
            <a:ext cx="91209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Djavadian, S. et al. Empirical evaluation of drivers’ route choice behavioral responses to social navigation. TRR,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Ji, Y. et al. Understanding drivers’ perspective on parking guidance information. IET ITS,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3" name="Google Shape;83;p16" title="ChatGPT Image Apr 26, 2026, 12_05_4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345" y="916778"/>
            <a:ext cx="2355475" cy="1709394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/>
          <p:nvPr/>
        </p:nvSpPr>
        <p:spPr>
          <a:xfrm>
            <a:off x="7120638" y="958642"/>
            <a:ext cx="21417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15-35%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parking recommendations [2]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Perceived parking difficulty, safety concerns, proximity preference, prior parking experience.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" name="Google Shape;85;p16"/>
          <p:cNvSpPr txBox="1"/>
          <p:nvPr/>
        </p:nvSpPr>
        <p:spPr>
          <a:xfrm>
            <a:off x="2441130" y="1107885"/>
            <a:ext cx="22548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30-60%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override navigation recommendation [1].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Familiar routes, avoiding tolls, perceived traffic inaccuracies, safety concerns, scenic preference.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6" name="Google Shape;86;p16"/>
          <p:cNvCxnSpPr/>
          <p:nvPr/>
        </p:nvCxnSpPr>
        <p:spPr>
          <a:xfrm>
            <a:off x="4682367" y="799421"/>
            <a:ext cx="5400" cy="19062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7" name="Google Shape;87;p16"/>
          <p:cNvCxnSpPr/>
          <p:nvPr/>
        </p:nvCxnSpPr>
        <p:spPr>
          <a:xfrm>
            <a:off x="95550" y="2687950"/>
            <a:ext cx="8850000" cy="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2"/>
          <p:cNvSpPr txBox="1"/>
          <p:nvPr/>
        </p:nvSpPr>
        <p:spPr>
          <a:xfrm>
            <a:off x="353800" y="729750"/>
            <a:ext cx="84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Theorem 1 (Termination):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ReACT-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TTC terminates after a finite number of rounds and returns a feasible assignment.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2" name="Google Shape;772;p52"/>
          <p:cNvSpPr txBox="1"/>
          <p:nvPr/>
        </p:nvSpPr>
        <p:spPr>
          <a:xfrm>
            <a:off x="353800" y="1345350"/>
            <a:ext cx="84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Theorem 2 (Individual rationality):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outcome 𝜇 is individually rational: for every agent 𝑎</a:t>
            </a:r>
            <a:r>
              <a:rPr baseline="-25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𝑖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, 𝜇(𝑎</a:t>
            </a:r>
            <a:r>
              <a:rPr baseline="-25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𝑖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)  ≽ 𝜔(𝑎</a:t>
            </a:r>
            <a:r>
              <a:rPr baseline="-25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𝑖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).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3" name="Google Shape;773;p52"/>
          <p:cNvSpPr txBox="1"/>
          <p:nvPr/>
        </p:nvSpPr>
        <p:spPr>
          <a:xfrm>
            <a:off x="342375" y="1960950"/>
            <a:ext cx="84096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Theorem 3 (Pareto Optimality):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The outcome of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i.e., 𝜇, is always Pareto optimal.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4" name="Google Shape;774;p52"/>
          <p:cNvSpPr txBox="1"/>
          <p:nvPr/>
        </p:nvSpPr>
        <p:spPr>
          <a:xfrm>
            <a:off x="342375" y="2432131"/>
            <a:ext cx="84096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Theorem 4 (Core Stability):</a:t>
            </a:r>
            <a:r>
              <a:rPr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outcome 𝜇 is in the core, implying no coalition A′ ⊆ A</a:t>
            </a:r>
            <a:r>
              <a:rPr baseline="30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nc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can reassign its initially endowments so that every member of A′ is strictly better than under 𝜇.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5" name="Google Shape;775;p52"/>
          <p:cNvSpPr txBox="1"/>
          <p:nvPr/>
        </p:nvSpPr>
        <p:spPr>
          <a:xfrm>
            <a:off x="342375" y="3116006"/>
            <a:ext cx="84096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Theorem 5 (Strategy-Proofness):</a:t>
            </a:r>
            <a:r>
              <a:rPr b="1" lang="en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is individually strategy-proof under strict preferences. For any agent 𝑎</a:t>
            </a:r>
            <a:r>
              <a:rPr baseline="-25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𝑖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, holding all other reports fixed, truthful reporting yields an allocation that is at least as good for 𝑎</a:t>
            </a:r>
            <a:r>
              <a:rPr baseline="-25000" i="1" lang="en" sz="1600">
                <a:latin typeface="Times New Roman"/>
                <a:ea typeface="Times New Roman"/>
                <a:cs typeface="Times New Roman"/>
                <a:sym typeface="Times New Roman"/>
              </a:rPr>
              <a:t>𝑖</a:t>
            </a:r>
            <a:r>
              <a:rPr i="1" lang="en" sz="1600">
                <a:latin typeface="Times New Roman"/>
                <a:ea typeface="Times New Roman"/>
                <a:cs typeface="Times New Roman"/>
                <a:sym typeface="Times New Roman"/>
              </a:rPr>
              <a:t> (in its true preference order) as the allocation obtained under any misreport.</a:t>
            </a:r>
            <a:endParaRPr i="1" sz="1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6" name="Google Shape;776;p52"/>
          <p:cNvSpPr txBox="1"/>
          <p:nvPr/>
        </p:nvSpPr>
        <p:spPr>
          <a:xfrm>
            <a:off x="353806" y="33535"/>
            <a:ext cx="8520600" cy="5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Theoretical Analysis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77" name="Google Shape;777;p52"/>
          <p:cNvSpPr txBox="1"/>
          <p:nvPr/>
        </p:nvSpPr>
        <p:spPr>
          <a:xfrm>
            <a:off x="-189000" y="4463400"/>
            <a:ext cx="9333000" cy="6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Note</a:t>
            </a:r>
            <a:r>
              <a:rPr b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 detailed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version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the proofs for the same can be found in the full version of the paper.</a:t>
            </a:r>
            <a:endParaRPr baseline="-25000"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53"/>
          <p:cNvSpPr txBox="1"/>
          <p:nvPr/>
        </p:nvSpPr>
        <p:spPr>
          <a:xfrm>
            <a:off x="6522779" y="1054584"/>
            <a:ext cx="2477100" cy="3173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3" name="Google Shape;783;p53"/>
          <p:cNvSpPr txBox="1"/>
          <p:nvPr/>
        </p:nvSpPr>
        <p:spPr>
          <a:xfrm>
            <a:off x="228825" y="1054575"/>
            <a:ext cx="2477100" cy="3173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784" name="Google Shape;784;p53"/>
          <p:cNvSpPr txBox="1"/>
          <p:nvPr/>
        </p:nvSpPr>
        <p:spPr>
          <a:xfrm>
            <a:off x="149250" y="275550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Algorithm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rgbClr val="595959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5" name="Google Shape;785;p53"/>
          <p:cNvSpPr/>
          <p:nvPr/>
        </p:nvSpPr>
        <p:spPr>
          <a:xfrm>
            <a:off x="1554031" y="1611506"/>
            <a:ext cx="1022700" cy="669300"/>
          </a:xfrm>
          <a:prstGeom prst="ellipse">
            <a:avLst/>
          </a:prstGeom>
          <a:solidFill>
            <a:schemeClr val="lt2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1">
              <a:solidFill>
                <a:schemeClr val="dk1"/>
              </a:solidFill>
            </a:endParaRPr>
          </a:p>
        </p:txBody>
      </p:sp>
      <p:sp>
        <p:nvSpPr>
          <p:cNvPr id="786" name="Google Shape;786;p53"/>
          <p:cNvSpPr/>
          <p:nvPr/>
        </p:nvSpPr>
        <p:spPr>
          <a:xfrm>
            <a:off x="1617510" y="1726232"/>
            <a:ext cx="432900" cy="453000"/>
          </a:xfrm>
          <a:prstGeom prst="ellipse">
            <a:avLst/>
          </a:prstGeom>
          <a:solidFill>
            <a:srgbClr val="CFE2F3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51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35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7" name="Google Shape;787;p53"/>
          <p:cNvSpPr/>
          <p:nvPr/>
        </p:nvSpPr>
        <p:spPr>
          <a:xfrm>
            <a:off x="2084751" y="1709006"/>
            <a:ext cx="432900" cy="453000"/>
          </a:xfrm>
          <a:prstGeom prst="ellipse">
            <a:avLst/>
          </a:prstGeom>
          <a:solidFill>
            <a:srgbClr val="CFE2F3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51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5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88" name="Google Shape;788;p53"/>
          <p:cNvSpPr/>
          <p:nvPr/>
        </p:nvSpPr>
        <p:spPr>
          <a:xfrm>
            <a:off x="306924" y="1674534"/>
            <a:ext cx="1022700" cy="669300"/>
          </a:xfrm>
          <a:prstGeom prst="ellipse">
            <a:avLst/>
          </a:prstGeom>
          <a:solidFill>
            <a:schemeClr val="lt2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1">
              <a:solidFill>
                <a:schemeClr val="dk1"/>
              </a:solidFill>
            </a:endParaRPr>
          </a:p>
        </p:txBody>
      </p:sp>
      <p:sp>
        <p:nvSpPr>
          <p:cNvPr id="789" name="Google Shape;789;p53"/>
          <p:cNvSpPr/>
          <p:nvPr/>
        </p:nvSpPr>
        <p:spPr>
          <a:xfrm>
            <a:off x="1102048" y="2555827"/>
            <a:ext cx="1022700" cy="669300"/>
          </a:xfrm>
          <a:prstGeom prst="ellipse">
            <a:avLst/>
          </a:prstGeom>
          <a:solidFill>
            <a:schemeClr val="lt2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51">
              <a:solidFill>
                <a:schemeClr val="dk1"/>
              </a:solidFill>
            </a:endParaRPr>
          </a:p>
        </p:txBody>
      </p:sp>
      <p:sp>
        <p:nvSpPr>
          <p:cNvPr id="790" name="Google Shape;790;p53"/>
          <p:cNvSpPr txBox="1"/>
          <p:nvPr/>
        </p:nvSpPr>
        <p:spPr>
          <a:xfrm>
            <a:off x="1786503" y="1233332"/>
            <a:ext cx="5232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625" lIns="68625" spcFirstLastPara="1" rIns="68625" wrap="square" tIns="68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1" name="Google Shape;791;p53"/>
          <p:cNvSpPr/>
          <p:nvPr/>
        </p:nvSpPr>
        <p:spPr>
          <a:xfrm>
            <a:off x="1397025" y="2679903"/>
            <a:ext cx="432900" cy="453000"/>
          </a:xfrm>
          <a:prstGeom prst="ellipse">
            <a:avLst/>
          </a:prstGeom>
          <a:solidFill>
            <a:srgbClr val="CFE2F3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51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35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2" name="Google Shape;792;p53"/>
          <p:cNvSpPr txBox="1"/>
          <p:nvPr/>
        </p:nvSpPr>
        <p:spPr>
          <a:xfrm>
            <a:off x="1397007" y="3266015"/>
            <a:ext cx="5232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625" lIns="68625" spcFirstLastPara="1" rIns="68625" wrap="square" tIns="68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3" name="Google Shape;793;p53"/>
          <p:cNvSpPr/>
          <p:nvPr/>
        </p:nvSpPr>
        <p:spPr>
          <a:xfrm>
            <a:off x="601897" y="1782716"/>
            <a:ext cx="432900" cy="453000"/>
          </a:xfrm>
          <a:prstGeom prst="ellipse">
            <a:avLst/>
          </a:prstGeom>
          <a:solidFill>
            <a:srgbClr val="CFE2F3"/>
          </a:solidFill>
          <a:ln cap="flat" cmpd="sng" w="1430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8625" lIns="68625" spcFirstLastPara="1" rIns="68625" wrap="square" tIns="686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51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51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35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94" name="Google Shape;794;p53"/>
          <p:cNvSpPr txBox="1"/>
          <p:nvPr/>
        </p:nvSpPr>
        <p:spPr>
          <a:xfrm>
            <a:off x="511364" y="1296046"/>
            <a:ext cx="523200" cy="3540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8625" lIns="68625" spcFirstLastPara="1" rIns="68625" wrap="square" tIns="686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795" name="Google Shape;795;p53"/>
          <p:cNvCxnSpPr>
            <a:stCxn id="793" idx="4"/>
            <a:endCxn id="791" idx="1"/>
          </p:cNvCxnSpPr>
          <p:nvPr/>
        </p:nvCxnSpPr>
        <p:spPr>
          <a:xfrm>
            <a:off x="818347" y="2235716"/>
            <a:ext cx="642000" cy="510600"/>
          </a:xfrm>
          <a:prstGeom prst="straightConnector1">
            <a:avLst/>
          </a:prstGeom>
          <a:noFill/>
          <a:ln cap="flat" cmpd="sng" w="143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6" name="Google Shape;796;p53"/>
          <p:cNvCxnSpPr>
            <a:stCxn id="786" idx="2"/>
            <a:endCxn id="793" idx="6"/>
          </p:cNvCxnSpPr>
          <p:nvPr/>
        </p:nvCxnSpPr>
        <p:spPr>
          <a:xfrm flipH="1">
            <a:off x="1034910" y="1952732"/>
            <a:ext cx="582600" cy="56400"/>
          </a:xfrm>
          <a:prstGeom prst="straightConnector1">
            <a:avLst/>
          </a:prstGeom>
          <a:noFill/>
          <a:ln cap="flat" cmpd="sng" w="143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7" name="Google Shape;797;p53"/>
          <p:cNvCxnSpPr>
            <a:stCxn id="791" idx="0"/>
            <a:endCxn id="786" idx="4"/>
          </p:cNvCxnSpPr>
          <p:nvPr/>
        </p:nvCxnSpPr>
        <p:spPr>
          <a:xfrm flipH="1" rot="10800000">
            <a:off x="1613475" y="2179203"/>
            <a:ext cx="220500" cy="500700"/>
          </a:xfrm>
          <a:prstGeom prst="straightConnector1">
            <a:avLst/>
          </a:prstGeom>
          <a:noFill/>
          <a:ln cap="flat" cmpd="sng" w="143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8" name="Google Shape;798;p53"/>
          <p:cNvCxnSpPr>
            <a:endCxn id="787" idx="5"/>
          </p:cNvCxnSpPr>
          <p:nvPr/>
        </p:nvCxnSpPr>
        <p:spPr>
          <a:xfrm flipH="1" rot="10800000">
            <a:off x="1773854" y="2095666"/>
            <a:ext cx="680400" cy="661200"/>
          </a:xfrm>
          <a:prstGeom prst="curvedConnector2">
            <a:avLst/>
          </a:prstGeom>
          <a:noFill/>
          <a:ln cap="flat" cmpd="sng" w="1430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9" name="Google Shape;799;p53"/>
          <p:cNvCxnSpPr>
            <a:stCxn id="787" idx="3"/>
            <a:endCxn id="791" idx="7"/>
          </p:cNvCxnSpPr>
          <p:nvPr/>
        </p:nvCxnSpPr>
        <p:spPr>
          <a:xfrm flipH="1">
            <a:off x="1766548" y="2095666"/>
            <a:ext cx="381600" cy="650700"/>
          </a:xfrm>
          <a:prstGeom prst="straightConnector1">
            <a:avLst/>
          </a:prstGeom>
          <a:noFill/>
          <a:ln cap="flat" cmpd="sng" w="14300">
            <a:solidFill>
              <a:srgbClr val="1C458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00" name="Google Shape;800;p53"/>
          <p:cNvSpPr txBox="1"/>
          <p:nvPr/>
        </p:nvSpPr>
        <p:spPr>
          <a:xfrm>
            <a:off x="4" y="3524139"/>
            <a:ext cx="2835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1: Directed Graph 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Construction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1" name="Google Shape;801;p53"/>
          <p:cNvSpPr txBox="1"/>
          <p:nvPr/>
        </p:nvSpPr>
        <p:spPr>
          <a:xfrm>
            <a:off x="3385754" y="1057756"/>
            <a:ext cx="2477100" cy="3173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1C45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802" name="Google Shape;802;p53"/>
          <p:cNvSpPr/>
          <p:nvPr/>
        </p:nvSpPr>
        <p:spPr>
          <a:xfrm>
            <a:off x="4703224" y="1541495"/>
            <a:ext cx="989700" cy="647700"/>
          </a:xfrm>
          <a:prstGeom prst="ellipse">
            <a:avLst/>
          </a:prstGeom>
          <a:solidFill>
            <a:schemeClr val="lt2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17">
              <a:solidFill>
                <a:schemeClr val="dk1"/>
              </a:solidFill>
            </a:endParaRPr>
          </a:p>
        </p:txBody>
      </p:sp>
      <p:sp>
        <p:nvSpPr>
          <p:cNvPr id="803" name="Google Shape;803;p53"/>
          <p:cNvSpPr/>
          <p:nvPr/>
        </p:nvSpPr>
        <p:spPr>
          <a:xfrm>
            <a:off x="5003421" y="1652510"/>
            <a:ext cx="418800" cy="438300"/>
          </a:xfrm>
          <a:prstGeom prst="ellipse">
            <a:avLst/>
          </a:prstGeom>
          <a:solidFill>
            <a:srgbClr val="CFE2F3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17"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baseline="-25000"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4" name="Google Shape;804;p53"/>
          <p:cNvSpPr/>
          <p:nvPr/>
        </p:nvSpPr>
        <p:spPr>
          <a:xfrm>
            <a:off x="3496451" y="1602485"/>
            <a:ext cx="989700" cy="647700"/>
          </a:xfrm>
          <a:prstGeom prst="ellipse">
            <a:avLst/>
          </a:prstGeom>
          <a:solidFill>
            <a:schemeClr val="lt2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17">
              <a:solidFill>
                <a:schemeClr val="dk1"/>
              </a:solidFill>
            </a:endParaRPr>
          </a:p>
        </p:txBody>
      </p:sp>
      <p:sp>
        <p:nvSpPr>
          <p:cNvPr id="805" name="Google Shape;805;p53"/>
          <p:cNvSpPr/>
          <p:nvPr/>
        </p:nvSpPr>
        <p:spPr>
          <a:xfrm>
            <a:off x="4265859" y="2455277"/>
            <a:ext cx="989700" cy="647700"/>
          </a:xfrm>
          <a:prstGeom prst="ellipse">
            <a:avLst/>
          </a:prstGeom>
          <a:solidFill>
            <a:schemeClr val="lt2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1017">
              <a:solidFill>
                <a:schemeClr val="dk1"/>
              </a:solidFill>
            </a:endParaRPr>
          </a:p>
        </p:txBody>
      </p:sp>
      <p:sp>
        <p:nvSpPr>
          <p:cNvPr id="806" name="Google Shape;806;p53"/>
          <p:cNvSpPr txBox="1"/>
          <p:nvPr/>
        </p:nvSpPr>
        <p:spPr>
          <a:xfrm>
            <a:off x="4928178" y="1174263"/>
            <a:ext cx="506700" cy="349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6375" lIns="66375" spcFirstLastPara="1" rIns="66375" wrap="square" tIns="66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7" name="Google Shape;807;p53"/>
          <p:cNvSpPr/>
          <p:nvPr/>
        </p:nvSpPr>
        <p:spPr>
          <a:xfrm>
            <a:off x="4551296" y="2575341"/>
            <a:ext cx="418800" cy="438300"/>
          </a:xfrm>
          <a:prstGeom prst="ellipse">
            <a:avLst/>
          </a:prstGeom>
          <a:solidFill>
            <a:srgbClr val="CFE2F3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17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8" name="Google Shape;808;p53"/>
          <p:cNvSpPr txBox="1"/>
          <p:nvPr/>
        </p:nvSpPr>
        <p:spPr>
          <a:xfrm>
            <a:off x="4551280" y="3142499"/>
            <a:ext cx="506700" cy="349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6375" lIns="66375" spcFirstLastPara="1" rIns="66375" wrap="square" tIns="66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09" name="Google Shape;809;p53"/>
          <p:cNvSpPr/>
          <p:nvPr/>
        </p:nvSpPr>
        <p:spPr>
          <a:xfrm>
            <a:off x="3781883" y="1707168"/>
            <a:ext cx="418800" cy="438300"/>
          </a:xfrm>
          <a:prstGeom prst="ellipse">
            <a:avLst/>
          </a:prstGeom>
          <a:solidFill>
            <a:srgbClr val="CFE2F3"/>
          </a:solidFill>
          <a:ln cap="flat" cmpd="sng" w="13825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66375" lIns="66375" spcFirstLastPara="1" rIns="66375" wrap="square" tIns="663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17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417"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baseline="-25000" sz="1417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0" name="Google Shape;810;p53"/>
          <p:cNvSpPr txBox="1"/>
          <p:nvPr/>
        </p:nvSpPr>
        <p:spPr>
          <a:xfrm>
            <a:off x="3694278" y="1234949"/>
            <a:ext cx="506700" cy="3495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66375" lIns="66375" spcFirstLastPara="1" rIns="66375" wrap="square" tIns="663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11" name="Google Shape;811;p53"/>
          <p:cNvCxnSpPr>
            <a:stCxn id="809" idx="4"/>
            <a:endCxn id="807" idx="1"/>
          </p:cNvCxnSpPr>
          <p:nvPr/>
        </p:nvCxnSpPr>
        <p:spPr>
          <a:xfrm>
            <a:off x="3991283" y="2145468"/>
            <a:ext cx="621300" cy="494100"/>
          </a:xfrm>
          <a:prstGeom prst="straightConnector1">
            <a:avLst/>
          </a:prstGeom>
          <a:noFill/>
          <a:ln cap="flat" cmpd="sng" w="13825">
            <a:solidFill>
              <a:srgbClr val="5B0F00"/>
            </a:solidFill>
            <a:prstDash val="dot"/>
            <a:round/>
            <a:headEnd len="med" w="med" type="none"/>
            <a:tailEnd len="med" w="med" type="triangle"/>
          </a:ln>
        </p:spPr>
      </p:cxnSp>
      <p:cxnSp>
        <p:nvCxnSpPr>
          <p:cNvPr id="812" name="Google Shape;812;p53"/>
          <p:cNvCxnSpPr>
            <a:stCxn id="803" idx="2"/>
            <a:endCxn id="809" idx="6"/>
          </p:cNvCxnSpPr>
          <p:nvPr/>
        </p:nvCxnSpPr>
        <p:spPr>
          <a:xfrm flipH="1">
            <a:off x="4200621" y="1871660"/>
            <a:ext cx="802800" cy="54600"/>
          </a:xfrm>
          <a:prstGeom prst="straightConnector1">
            <a:avLst/>
          </a:prstGeom>
          <a:noFill/>
          <a:ln cap="flat" cmpd="sng" w="138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13" name="Google Shape;813;p53"/>
          <p:cNvCxnSpPr>
            <a:stCxn id="807" idx="0"/>
            <a:endCxn id="803" idx="4"/>
          </p:cNvCxnSpPr>
          <p:nvPr/>
        </p:nvCxnSpPr>
        <p:spPr>
          <a:xfrm flipH="1" rot="10800000">
            <a:off x="4760696" y="2090841"/>
            <a:ext cx="452100" cy="484500"/>
          </a:xfrm>
          <a:prstGeom prst="straightConnector1">
            <a:avLst/>
          </a:prstGeom>
          <a:noFill/>
          <a:ln cap="flat" cmpd="sng" w="13825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14" name="Google Shape;814;p53"/>
          <p:cNvSpPr txBox="1"/>
          <p:nvPr/>
        </p:nvSpPr>
        <p:spPr>
          <a:xfrm>
            <a:off x="4446795" y="2102082"/>
            <a:ext cx="3249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375" lIns="66375" spcFirstLastPara="1" rIns="66375" wrap="square" tIns="663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72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5" name="Google Shape;815;p53"/>
          <p:cNvSpPr txBox="1"/>
          <p:nvPr/>
        </p:nvSpPr>
        <p:spPr>
          <a:xfrm>
            <a:off x="3701053" y="2288471"/>
            <a:ext cx="6210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t" bIns="56850" lIns="56850" spcFirstLastPara="1" rIns="56850" wrap="square" tIns="56850">
            <a:sp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319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δ = 0.7</a:t>
            </a:r>
            <a:endParaRPr sz="107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6" name="Google Shape;816;p53"/>
          <p:cNvSpPr txBox="1"/>
          <p:nvPr/>
        </p:nvSpPr>
        <p:spPr>
          <a:xfrm>
            <a:off x="3196691" y="3543354"/>
            <a:ext cx="2835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2: Complete Cycle Detection and Resolution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7" name="Google Shape;817;p53"/>
          <p:cNvSpPr/>
          <p:nvPr/>
        </p:nvSpPr>
        <p:spPr>
          <a:xfrm>
            <a:off x="7777107" y="1474538"/>
            <a:ext cx="825600" cy="540600"/>
          </a:xfrm>
          <a:prstGeom prst="ellipse">
            <a:avLst/>
          </a:prstGeom>
          <a:solidFill>
            <a:srgbClr val="F8FAFD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48">
              <a:solidFill>
                <a:srgbClr val="000000"/>
              </a:solidFill>
            </a:endParaRPr>
          </a:p>
        </p:txBody>
      </p:sp>
      <p:sp>
        <p:nvSpPr>
          <p:cNvPr id="818" name="Google Shape;818;p53"/>
          <p:cNvSpPr/>
          <p:nvPr/>
        </p:nvSpPr>
        <p:spPr>
          <a:xfrm>
            <a:off x="8058900" y="1564520"/>
            <a:ext cx="349200" cy="366000"/>
          </a:xfrm>
          <a:prstGeom prst="ellipse">
            <a:avLst/>
          </a:prstGeom>
          <a:solidFill>
            <a:srgbClr val="CFE2F3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4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48"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 baseline="-25000" sz="134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19" name="Google Shape;819;p53"/>
          <p:cNvSpPr/>
          <p:nvPr/>
        </p:nvSpPr>
        <p:spPr>
          <a:xfrm>
            <a:off x="6770422" y="1497592"/>
            <a:ext cx="825600" cy="540600"/>
          </a:xfrm>
          <a:prstGeom prst="ellipse">
            <a:avLst/>
          </a:prstGeom>
          <a:solidFill>
            <a:srgbClr val="F8FAFD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48">
              <a:solidFill>
                <a:srgbClr val="000000"/>
              </a:solidFill>
            </a:endParaRPr>
          </a:p>
        </p:txBody>
      </p:sp>
      <p:sp>
        <p:nvSpPr>
          <p:cNvPr id="820" name="Google Shape;820;p53"/>
          <p:cNvSpPr/>
          <p:nvPr/>
        </p:nvSpPr>
        <p:spPr>
          <a:xfrm>
            <a:off x="6800151" y="2452653"/>
            <a:ext cx="825600" cy="540600"/>
          </a:xfrm>
          <a:prstGeom prst="ellipse">
            <a:avLst/>
          </a:prstGeom>
          <a:solidFill>
            <a:srgbClr val="F8FAFD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48">
              <a:solidFill>
                <a:srgbClr val="000000"/>
              </a:solidFill>
            </a:endParaRPr>
          </a:p>
        </p:txBody>
      </p:sp>
      <p:sp>
        <p:nvSpPr>
          <p:cNvPr id="821" name="Google Shape;821;p53"/>
          <p:cNvSpPr txBox="1"/>
          <p:nvPr/>
        </p:nvSpPr>
        <p:spPr>
          <a:xfrm>
            <a:off x="7994444" y="1153059"/>
            <a:ext cx="422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5400" lIns="55400" spcFirstLastPara="1" rIns="55400" wrap="square" tIns="55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2" name="Google Shape;822;p53"/>
          <p:cNvSpPr/>
          <p:nvPr/>
        </p:nvSpPr>
        <p:spPr>
          <a:xfrm>
            <a:off x="7038261" y="2527620"/>
            <a:ext cx="349200" cy="366000"/>
          </a:xfrm>
          <a:prstGeom prst="ellipse">
            <a:avLst/>
          </a:prstGeom>
          <a:solidFill>
            <a:srgbClr val="CFE2F3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4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48"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baseline="-25000" sz="134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3" name="Google Shape;823;p53"/>
          <p:cNvSpPr txBox="1"/>
          <p:nvPr/>
        </p:nvSpPr>
        <p:spPr>
          <a:xfrm>
            <a:off x="7038247" y="3012026"/>
            <a:ext cx="422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5400" lIns="55400" spcFirstLastPara="1" rIns="55400" wrap="square" tIns="55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4" name="Google Shape;824;p53"/>
          <p:cNvSpPr txBox="1"/>
          <p:nvPr/>
        </p:nvSpPr>
        <p:spPr>
          <a:xfrm>
            <a:off x="6942405" y="1164496"/>
            <a:ext cx="422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5400" lIns="55400" spcFirstLastPara="1" rIns="55400" wrap="square" tIns="55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5" name="Google Shape;825;p53"/>
          <p:cNvSpPr/>
          <p:nvPr/>
        </p:nvSpPr>
        <p:spPr>
          <a:xfrm>
            <a:off x="7828347" y="2438741"/>
            <a:ext cx="825600" cy="540600"/>
          </a:xfrm>
          <a:prstGeom prst="ellipse">
            <a:avLst/>
          </a:prstGeom>
          <a:solidFill>
            <a:srgbClr val="F8FAFD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48">
              <a:solidFill>
                <a:srgbClr val="000000"/>
              </a:solidFill>
            </a:endParaRPr>
          </a:p>
        </p:txBody>
      </p:sp>
      <p:sp>
        <p:nvSpPr>
          <p:cNvPr id="826" name="Google Shape;826;p53"/>
          <p:cNvSpPr txBox="1"/>
          <p:nvPr/>
        </p:nvSpPr>
        <p:spPr>
          <a:xfrm>
            <a:off x="8093934" y="3000024"/>
            <a:ext cx="422400" cy="327300"/>
          </a:xfrm>
          <a:prstGeom prst="rect">
            <a:avLst/>
          </a:prstGeom>
          <a:noFill/>
          <a:ln>
            <a:noFill/>
          </a:ln>
        </p:spPr>
        <p:txBody>
          <a:bodyPr anchorCtr="0" anchor="t" bIns="55400" lIns="55400" spcFirstLastPara="1" rIns="55400" wrap="square" tIns="554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</a:t>
            </a:r>
            <a:r>
              <a:rPr baseline="-25000" lang="en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7" name="Google Shape;827;p53"/>
          <p:cNvSpPr/>
          <p:nvPr/>
        </p:nvSpPr>
        <p:spPr>
          <a:xfrm>
            <a:off x="8072207" y="2526069"/>
            <a:ext cx="349200" cy="366000"/>
          </a:xfrm>
          <a:prstGeom prst="ellipse">
            <a:avLst/>
          </a:prstGeom>
          <a:solidFill>
            <a:srgbClr val="CFE2F3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48">
                <a:latin typeface="Times New Roman"/>
                <a:ea typeface="Times New Roman"/>
                <a:cs typeface="Times New Roman"/>
                <a:sym typeface="Times New Roman"/>
              </a:rPr>
              <a:t>a</a:t>
            </a:r>
            <a:r>
              <a:rPr baseline="-25000" lang="en" sz="1348"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endParaRPr baseline="-25000" sz="1348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28" name="Google Shape;828;p53"/>
          <p:cNvSpPr/>
          <p:nvPr/>
        </p:nvSpPr>
        <p:spPr>
          <a:xfrm>
            <a:off x="7025043" y="1571018"/>
            <a:ext cx="349200" cy="366000"/>
          </a:xfrm>
          <a:prstGeom prst="ellipse">
            <a:avLst/>
          </a:prstGeom>
          <a:solidFill>
            <a:srgbClr val="FF0000"/>
          </a:solidFill>
          <a:ln cap="flat" cmpd="sng" w="11550">
            <a:solidFill>
              <a:srgbClr val="07376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55400" lIns="55400" spcFirstLastPara="1" rIns="55400" wrap="square" tIns="554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-25000" sz="848">
              <a:solidFill>
                <a:srgbClr val="0000FF"/>
              </a:solidFill>
            </a:endParaRPr>
          </a:p>
        </p:txBody>
      </p:sp>
      <p:cxnSp>
        <p:nvCxnSpPr>
          <p:cNvPr id="829" name="Google Shape;829;p53"/>
          <p:cNvCxnSpPr>
            <a:stCxn id="822" idx="0"/>
            <a:endCxn id="828" idx="4"/>
          </p:cNvCxnSpPr>
          <p:nvPr/>
        </p:nvCxnSpPr>
        <p:spPr>
          <a:xfrm rot="10800000">
            <a:off x="7199661" y="1936920"/>
            <a:ext cx="13200" cy="590700"/>
          </a:xfrm>
          <a:prstGeom prst="straightConnector1">
            <a:avLst/>
          </a:prstGeom>
          <a:noFill/>
          <a:ln cap="flat" cmpd="sng" w="115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0" name="Google Shape;830;p53"/>
          <p:cNvCxnSpPr>
            <a:stCxn id="818" idx="4"/>
            <a:endCxn id="827" idx="0"/>
          </p:cNvCxnSpPr>
          <p:nvPr/>
        </p:nvCxnSpPr>
        <p:spPr>
          <a:xfrm>
            <a:off x="8233500" y="1930520"/>
            <a:ext cx="13200" cy="595500"/>
          </a:xfrm>
          <a:prstGeom prst="straightConnector1">
            <a:avLst/>
          </a:prstGeom>
          <a:noFill/>
          <a:ln cap="flat" cmpd="sng" w="115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1" name="Google Shape;831;p53"/>
          <p:cNvCxnSpPr>
            <a:stCxn id="827" idx="2"/>
            <a:endCxn id="822" idx="6"/>
          </p:cNvCxnSpPr>
          <p:nvPr/>
        </p:nvCxnSpPr>
        <p:spPr>
          <a:xfrm flipH="1">
            <a:off x="7387607" y="2709069"/>
            <a:ext cx="684600" cy="1500"/>
          </a:xfrm>
          <a:prstGeom prst="straightConnector1">
            <a:avLst/>
          </a:prstGeom>
          <a:noFill/>
          <a:ln cap="flat" cmpd="sng" w="115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2" name="Google Shape;832;p53"/>
          <p:cNvCxnSpPr>
            <a:stCxn id="828" idx="6"/>
            <a:endCxn id="818" idx="2"/>
          </p:cNvCxnSpPr>
          <p:nvPr/>
        </p:nvCxnSpPr>
        <p:spPr>
          <a:xfrm flipH="1" rot="10800000">
            <a:off x="7374243" y="1747418"/>
            <a:ext cx="684600" cy="6600"/>
          </a:xfrm>
          <a:prstGeom prst="straightConnector1">
            <a:avLst/>
          </a:prstGeom>
          <a:noFill/>
          <a:ln cap="flat" cmpd="sng" w="10800">
            <a:solidFill>
              <a:srgbClr val="FF0000"/>
            </a:solidFill>
            <a:prstDash val="dot"/>
            <a:round/>
            <a:headEnd len="med" w="med" type="none"/>
            <a:tailEnd len="med" w="med" type="stealth"/>
          </a:ln>
        </p:spPr>
      </p:cxnSp>
      <p:sp>
        <p:nvSpPr>
          <p:cNvPr id="833" name="Google Shape;833;p53"/>
          <p:cNvSpPr txBox="1"/>
          <p:nvPr/>
        </p:nvSpPr>
        <p:spPr>
          <a:xfrm>
            <a:off x="6393391" y="3589429"/>
            <a:ext cx="2835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Step 3: In-complete Cycle Detection and Resolution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34" name="Google Shape;834;p53"/>
          <p:cNvCxnSpPr>
            <a:stCxn id="782" idx="2"/>
            <a:endCxn id="783" idx="2"/>
          </p:cNvCxnSpPr>
          <p:nvPr/>
        </p:nvCxnSpPr>
        <p:spPr>
          <a:xfrm rot="5400000">
            <a:off x="4614029" y="1081584"/>
            <a:ext cx="600" cy="6294000"/>
          </a:xfrm>
          <a:prstGeom prst="curvedConnector3">
            <a:avLst>
              <a:gd fmla="val 144244366" name="adj1"/>
            </a:avLst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35" name="Google Shape;835;p53"/>
          <p:cNvCxnSpPr>
            <a:stCxn id="783" idx="3"/>
            <a:endCxn id="801" idx="1"/>
          </p:cNvCxnSpPr>
          <p:nvPr/>
        </p:nvCxnSpPr>
        <p:spPr>
          <a:xfrm>
            <a:off x="2705925" y="2641425"/>
            <a:ext cx="679800" cy="3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36" name="Google Shape;836;p53"/>
          <p:cNvCxnSpPr>
            <a:stCxn id="801" idx="3"/>
            <a:endCxn id="782" idx="1"/>
          </p:cNvCxnSpPr>
          <p:nvPr/>
        </p:nvCxnSpPr>
        <p:spPr>
          <a:xfrm flipH="1" rot="10800000">
            <a:off x="5862854" y="2641306"/>
            <a:ext cx="660000" cy="33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837" name="Google Shape;837;p53"/>
          <p:cNvSpPr txBox="1"/>
          <p:nvPr/>
        </p:nvSpPr>
        <p:spPr>
          <a:xfrm>
            <a:off x="3206641" y="4433429"/>
            <a:ext cx="2835300" cy="44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Repeat the process till there an unprocessed agent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38" name="Google Shape;838;p53"/>
          <p:cNvSpPr txBox="1"/>
          <p:nvPr/>
        </p:nvSpPr>
        <p:spPr>
          <a:xfrm>
            <a:off x="7560720" y="2122395"/>
            <a:ext cx="324900" cy="313200"/>
          </a:xfrm>
          <a:prstGeom prst="rect">
            <a:avLst/>
          </a:prstGeom>
          <a:noFill/>
          <a:ln>
            <a:noFill/>
          </a:ln>
        </p:spPr>
        <p:txBody>
          <a:bodyPr anchorCtr="0" anchor="t" bIns="66375" lIns="66375" spcFirstLastPara="1" rIns="66375" wrap="square" tIns="6637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872"/>
              </a:spcAft>
              <a:buNone/>
            </a:pP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</a:t>
            </a:r>
            <a:r>
              <a:rPr baseline="-25000"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r>
              <a:rPr lang="en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p54"/>
          <p:cNvSpPr txBox="1"/>
          <p:nvPr/>
        </p:nvSpPr>
        <p:spPr>
          <a:xfrm>
            <a:off x="149250" y="275550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Experimental Setup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4" name="Google Shape;844;p54"/>
          <p:cNvSpPr txBox="1"/>
          <p:nvPr/>
        </p:nvSpPr>
        <p:spPr>
          <a:xfrm>
            <a:off x="465700" y="968550"/>
            <a:ext cx="5935500" cy="54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Dataset: JD Logistics  distribution network in Beijing [10]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5" name="Google Shape;845;p54"/>
          <p:cNvSpPr txBox="1"/>
          <p:nvPr/>
        </p:nvSpPr>
        <p:spPr>
          <a:xfrm>
            <a:off x="481050" y="3773100"/>
            <a:ext cx="8142300" cy="113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[10] Zheng, Z. et al. Hybrid Memetic Search for Electric Vehicle Routing with Time Windows, Simultaneous Pickup-Delivery, and Partial Recharges. arXiv, 2024.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[11] Chatterjee, P. et al. V2VDisCS: Vehicle-to-Vehicle Distributed Charge Sharing in Intelligent Transportation Systems. IEEE T-ITS, 2025.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[12] Akter, M. et al. MOVE: Matching Game for Partial Offloading in Vehicular Edge Computing. IEEE ICC, 2024.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>
                <a:latin typeface="Times New Roman"/>
                <a:ea typeface="Times New Roman"/>
                <a:cs typeface="Times New Roman"/>
                <a:sym typeface="Times New Roman"/>
              </a:rPr>
              <a:t>[13] Khanda, A. et al. SMEVCA: Stable Matching-Based EV Charging Assignment in Subscription-Based Models. ICDCN, 2025.</a:t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6" name="Google Shape;846;p54"/>
          <p:cNvSpPr/>
          <p:nvPr/>
        </p:nvSpPr>
        <p:spPr>
          <a:xfrm>
            <a:off x="621000" y="1478100"/>
            <a:ext cx="7902000" cy="2187300"/>
          </a:xfrm>
          <a:prstGeom prst="roundRect">
            <a:avLst>
              <a:gd fmla="val 5329" name="adj"/>
            </a:avLst>
          </a:prstGeom>
          <a:solidFill>
            <a:srgbClr val="FFFFFF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7" name="Google Shape;847;p54"/>
          <p:cNvSpPr txBox="1"/>
          <p:nvPr/>
        </p:nvSpPr>
        <p:spPr>
          <a:xfrm>
            <a:off x="2939050" y="1484638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Baseline Algorithms</a:t>
            </a:r>
            <a:endParaRPr b="1"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8" name="Google Shape;848;p54"/>
          <p:cNvSpPr/>
          <p:nvPr/>
        </p:nvSpPr>
        <p:spPr>
          <a:xfrm>
            <a:off x="705850" y="1993800"/>
            <a:ext cx="2340600" cy="1535100"/>
          </a:xfrm>
          <a:prstGeom prst="roundRect">
            <a:avLst>
              <a:gd fmla="val 5329" name="adj"/>
            </a:avLst>
          </a:prstGeom>
          <a:solidFill>
            <a:schemeClr val="accen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49" name="Google Shape;849;p54"/>
          <p:cNvSpPr txBox="1"/>
          <p:nvPr/>
        </p:nvSpPr>
        <p:spPr>
          <a:xfrm>
            <a:off x="946250" y="1993800"/>
            <a:ext cx="1853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V2VDisCS [11]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0" name="Google Shape;850;p54"/>
          <p:cNvSpPr txBox="1"/>
          <p:nvPr/>
        </p:nvSpPr>
        <p:spPr>
          <a:xfrm>
            <a:off x="828200" y="2282671"/>
            <a:ext cx="2126400" cy="10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Distributed charge sharing via stable matching on bipartite graphs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1" name="Google Shape;851;p54"/>
          <p:cNvSpPr/>
          <p:nvPr/>
        </p:nvSpPr>
        <p:spPr>
          <a:xfrm>
            <a:off x="3250600" y="1993800"/>
            <a:ext cx="2412600" cy="1535100"/>
          </a:xfrm>
          <a:prstGeom prst="roundRect">
            <a:avLst>
              <a:gd fmla="val 5329" name="adj"/>
            </a:avLst>
          </a:prstGeom>
          <a:solidFill>
            <a:srgbClr val="3D85C6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2" name="Google Shape;852;p54"/>
          <p:cNvSpPr txBox="1"/>
          <p:nvPr/>
        </p:nvSpPr>
        <p:spPr>
          <a:xfrm>
            <a:off x="3758350" y="1991363"/>
            <a:ext cx="1361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DAA [12]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3" name="Google Shape;853;p54"/>
          <p:cNvSpPr txBox="1"/>
          <p:nvPr/>
        </p:nvSpPr>
        <p:spPr>
          <a:xfrm>
            <a:off x="3391305" y="2306224"/>
            <a:ext cx="21264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Charger assignment driven by deferred acceptance algorithm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4" name="Google Shape;854;p54"/>
          <p:cNvSpPr/>
          <p:nvPr/>
        </p:nvSpPr>
        <p:spPr>
          <a:xfrm>
            <a:off x="5884650" y="1993800"/>
            <a:ext cx="2483400" cy="1535100"/>
          </a:xfrm>
          <a:prstGeom prst="roundRect">
            <a:avLst>
              <a:gd fmla="val 5329" name="adj"/>
            </a:avLst>
          </a:prstGeom>
          <a:solidFill>
            <a:srgbClr val="0B5394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5" name="Google Shape;855;p54"/>
          <p:cNvSpPr txBox="1"/>
          <p:nvPr/>
        </p:nvSpPr>
        <p:spPr>
          <a:xfrm>
            <a:off x="5867350" y="1991375"/>
            <a:ext cx="2549400" cy="3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SMEVCA [13]</a:t>
            </a:r>
            <a:endParaRPr b="1" sz="17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56" name="Google Shape;856;p54"/>
          <p:cNvSpPr txBox="1"/>
          <p:nvPr/>
        </p:nvSpPr>
        <p:spPr>
          <a:xfrm>
            <a:off x="6078605" y="2306224"/>
            <a:ext cx="2126400" cy="110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Subscription-driven SLA frameworks (PCD, PCG) for charger assignment</a:t>
            </a:r>
            <a:endParaRPr sz="160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1" name="Google Shape;861;p55" title="Sum of assigned indices_bar_vs_ev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" y="1817425"/>
            <a:ext cx="2267444" cy="18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62" name="Google Shape;862;p55"/>
          <p:cNvSpPr txBox="1"/>
          <p:nvPr/>
        </p:nvSpPr>
        <p:spPr>
          <a:xfrm>
            <a:off x="169050" y="7299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Experimental Results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63" name="Google Shape;863;p55" title="Sum of assigned indices_bar_vs_Queue_ratio0.8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3759" y="1857775"/>
            <a:ext cx="2359324" cy="1769481"/>
          </a:xfrm>
          <a:prstGeom prst="rect">
            <a:avLst/>
          </a:prstGeom>
          <a:noFill/>
          <a:ln>
            <a:noFill/>
          </a:ln>
        </p:spPr>
      </p:pic>
      <p:sp>
        <p:nvSpPr>
          <p:cNvPr id="864" name="Google Shape;864;p55"/>
          <p:cNvSpPr txBox="1"/>
          <p:nvPr/>
        </p:nvSpPr>
        <p:spPr>
          <a:xfrm>
            <a:off x="179075" y="831661"/>
            <a:ext cx="44031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Assigned Index Sum:</a:t>
            </a:r>
            <a:r>
              <a:rPr b="1" lang="en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Measures the aggregate rank of allocations for non-compliant agents (Lower is better) </a:t>
            </a:r>
            <a:endParaRPr i="1" sz="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5" name="Google Shape;865;p55"/>
          <p:cNvSpPr txBox="1"/>
          <p:nvPr/>
        </p:nvSpPr>
        <p:spPr>
          <a:xfrm>
            <a:off x="179075" y="3656575"/>
            <a:ext cx="45048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achieves the lowest aggregate rank sum.</a:t>
            </a:r>
            <a:endParaRPr i="1"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p56" title="Sum of assigned indices_bar_vs_ev-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025" y="1817425"/>
            <a:ext cx="2267444" cy="183915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p56"/>
          <p:cNvSpPr txBox="1"/>
          <p:nvPr/>
        </p:nvSpPr>
        <p:spPr>
          <a:xfrm>
            <a:off x="169050" y="7299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Experimental Results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72" name="Google Shape;872;p56" title="Sum of assigned indices_bar_vs_Queue_ratio0.8-1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23759" y="1857775"/>
            <a:ext cx="2359324" cy="1769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873" name="Google Shape;873;p56" title="Total satisfaction PT_bar_vs_ev-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09499" y="1924178"/>
            <a:ext cx="2210300" cy="16577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4" name="Google Shape;874;p56" title="Total satisfaction PT_bar_vs_Queue_ratio0.8-1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19795" y="1936819"/>
            <a:ext cx="2180180" cy="1635174"/>
          </a:xfrm>
          <a:prstGeom prst="rect">
            <a:avLst/>
          </a:prstGeom>
          <a:noFill/>
          <a:ln>
            <a:noFill/>
          </a:ln>
        </p:spPr>
      </p:pic>
      <p:sp>
        <p:nvSpPr>
          <p:cNvPr id="875" name="Google Shape;875;p56"/>
          <p:cNvSpPr txBox="1"/>
          <p:nvPr/>
        </p:nvSpPr>
        <p:spPr>
          <a:xfrm>
            <a:off x="4780550" y="772956"/>
            <a:ext cx="4095000" cy="11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PT-Satisfaction:</a:t>
            </a:r>
            <a:r>
              <a:rPr b="1" lang="en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Measures PT- satisfaction relative to the user’s initial endowment or reference point (Higher is better)</a:t>
            </a:r>
            <a:endParaRPr i="1" sz="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6" name="Google Shape;876;p56"/>
          <p:cNvSpPr txBox="1"/>
          <p:nvPr/>
        </p:nvSpPr>
        <p:spPr>
          <a:xfrm>
            <a:off x="179075" y="831661"/>
            <a:ext cx="4403100" cy="8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Assigned Index Sum:</a:t>
            </a:r>
            <a:r>
              <a:rPr b="1" lang="en" sz="1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600">
                <a:latin typeface="Times New Roman"/>
                <a:ea typeface="Times New Roman"/>
                <a:cs typeface="Times New Roman"/>
                <a:sym typeface="Times New Roman"/>
              </a:rPr>
              <a:t>Measures the aggregate rank of allocations for non-compliant agents (Lower is better) </a:t>
            </a:r>
            <a:endParaRPr i="1" sz="6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7" name="Google Shape;877;p56"/>
          <p:cNvSpPr txBox="1"/>
          <p:nvPr/>
        </p:nvSpPr>
        <p:spPr>
          <a:xfrm>
            <a:off x="4780549" y="3646625"/>
            <a:ext cx="43194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attains the highest scores.</a:t>
            </a:r>
            <a:endParaRPr i="1"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are never worse off than their starting state.</a:t>
            </a:r>
            <a:endParaRPr i="1" sz="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78" name="Google Shape;878;p56"/>
          <p:cNvSpPr txBox="1"/>
          <p:nvPr/>
        </p:nvSpPr>
        <p:spPr>
          <a:xfrm>
            <a:off x="179075" y="3656575"/>
            <a:ext cx="4504800" cy="10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achieves the lowest aggregate rank sum.</a:t>
            </a:r>
            <a:endParaRPr i="1"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879" name="Google Shape;879;p56"/>
          <p:cNvCxnSpPr/>
          <p:nvPr/>
        </p:nvCxnSpPr>
        <p:spPr>
          <a:xfrm>
            <a:off x="4683875" y="784267"/>
            <a:ext cx="0" cy="3427500"/>
          </a:xfrm>
          <a:prstGeom prst="straightConnector1">
            <a:avLst/>
          </a:prstGeom>
          <a:noFill/>
          <a:ln cap="flat" cmpd="sng" w="19050">
            <a:solidFill>
              <a:srgbClr val="073763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3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57"/>
          <p:cNvSpPr txBox="1"/>
          <p:nvPr/>
        </p:nvSpPr>
        <p:spPr>
          <a:xfrm>
            <a:off x="169059" y="172880"/>
            <a:ext cx="8805900" cy="47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Conclusions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5" name="Google Shape;885;p57"/>
          <p:cNvSpPr txBox="1"/>
          <p:nvPr/>
        </p:nvSpPr>
        <p:spPr>
          <a:xfrm>
            <a:off x="179075" y="831650"/>
            <a:ext cx="8349000" cy="2412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extends classical TTC to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multi-quota CPS under non-compliance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It allows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preference-driven exchanges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in many-to-one settings and can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handle unassigned capacity efficiently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models realistic user satisfaction by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integrating prospect-theoretic preferences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ReACT-TTC guarantees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Pareto optimality, individual rationality, core stability and strategy proofness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0200" lvl="0" marL="45720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Times New Roman"/>
              <a:buChar char="●"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Our experimental analysis on real EV charging data shows that ReACT-TTC </a:t>
            </a:r>
            <a:r>
              <a:rPr i="1" lang="en" sz="16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improves user satisfaction 43%</a:t>
            </a: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on average.</a:t>
            </a:r>
            <a:endParaRPr i="1" sz="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86" name="Google Shape;886;p57"/>
          <p:cNvSpPr txBox="1"/>
          <p:nvPr/>
        </p:nvSpPr>
        <p:spPr>
          <a:xfrm>
            <a:off x="367825" y="3547650"/>
            <a:ext cx="8097900" cy="9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Future Directions</a:t>
            </a:r>
            <a:endParaRPr b="1" sz="16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Parallel cycle detection to make ReACT-TTC scalable.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Cross domain evaluation: compute task allocation and UAV bandwidth sharing.</a:t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58"/>
          <p:cNvSpPr txBox="1"/>
          <p:nvPr>
            <p:ph type="ctrTitle"/>
          </p:nvPr>
        </p:nvSpPr>
        <p:spPr>
          <a:xfrm>
            <a:off x="261950" y="187450"/>
            <a:ext cx="8520600" cy="1503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>
                <a:solidFill>
                  <a:srgbClr val="0B539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Thank You</a:t>
            </a:r>
            <a:endParaRPr sz="3900">
              <a:solidFill>
                <a:srgbClr val="0B5394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892" name="Google Shape;892;p58" title="react_ttc_qrcod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7675" y="1566275"/>
            <a:ext cx="3147350" cy="3147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/>
        </p:nvSpPr>
        <p:spPr>
          <a:xfrm>
            <a:off x="159199" y="106421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Instances of Deviation in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3" name="Google Shape;93;p17" title="ChatGPT Image Apr 26, 2026, 11_48_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5" y="968600"/>
            <a:ext cx="2355487" cy="16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7"/>
          <p:cNvSpPr txBox="1"/>
          <p:nvPr/>
        </p:nvSpPr>
        <p:spPr>
          <a:xfrm>
            <a:off x="22975" y="4264000"/>
            <a:ext cx="91209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Djavadian, S. et al. Empirical evaluation of drivers’ route choice behavioral responses to social navigation. TRR,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Ji, Y. et al. Understanding drivers’ perspective on parking guidance information. IET ITS,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Ashkrof, P. et al. Implications of drivers’ ride acceptance decisions on ride-sourcing operations. TR Part A, 2025.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5" name="Google Shape;95;p17" title="ChatGPT Image Apr 26, 2026, 12_05_4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345" y="916778"/>
            <a:ext cx="2355475" cy="1709394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7"/>
          <p:cNvSpPr txBox="1"/>
          <p:nvPr/>
        </p:nvSpPr>
        <p:spPr>
          <a:xfrm>
            <a:off x="7120638" y="958642"/>
            <a:ext cx="21417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15-35%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parking recommendations [2]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Perceived parking difficulty, safety concerns, proximity preference, prior parking experience.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7" name="Google Shape;97;p17"/>
          <p:cNvSpPr txBox="1"/>
          <p:nvPr/>
        </p:nvSpPr>
        <p:spPr>
          <a:xfrm>
            <a:off x="2441130" y="1107885"/>
            <a:ext cx="22548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30-60%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override navigation recommendation [1].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Familiar routes, avoiding tolls, perceived traffic inaccuracies, safety concerns, scenic preference.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8" name="Google Shape;98;p17" title="ChatGPT Image Apr 26, 2026, 12_00_47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04" y="2715505"/>
            <a:ext cx="2355475" cy="16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7"/>
          <p:cNvSpPr txBox="1"/>
          <p:nvPr/>
        </p:nvSpPr>
        <p:spPr>
          <a:xfrm>
            <a:off x="2474150" y="2813175"/>
            <a:ext cx="23556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20-40%</a:t>
            </a: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ride-hailing recommendations [3].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Surge pricing, driver distrust, long pickup times, preference for alternate routes or platforms.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00" name="Google Shape;100;p17"/>
          <p:cNvCxnSpPr/>
          <p:nvPr/>
        </p:nvCxnSpPr>
        <p:spPr>
          <a:xfrm>
            <a:off x="4682367" y="799421"/>
            <a:ext cx="0" cy="35160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" name="Google Shape;101;p17"/>
          <p:cNvCxnSpPr/>
          <p:nvPr/>
        </p:nvCxnSpPr>
        <p:spPr>
          <a:xfrm>
            <a:off x="95550" y="2687950"/>
            <a:ext cx="8850000" cy="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/>
        </p:nvSpPr>
        <p:spPr>
          <a:xfrm>
            <a:off x="159199" y="106421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Motivation: Instances of Deviation in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Transportation </a:t>
            </a: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CPS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7" name="Google Shape;107;p18" title="ChatGPT Image Apr 26, 2026, 11_48_54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655" y="968600"/>
            <a:ext cx="2355487" cy="16441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8"/>
          <p:cNvSpPr txBox="1"/>
          <p:nvPr/>
        </p:nvSpPr>
        <p:spPr>
          <a:xfrm>
            <a:off x="22975" y="4264000"/>
            <a:ext cx="9120900" cy="87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[1] Djavadian, S. et al. Empirical evaluation of drivers’ route choice behavioral responses to social navigation. TRR,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[2] Ji, Y. et al. Understanding drivers’ perspective on parking guidance information. IET ITS, 2014.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[3] Ashkrof, P. et al. Implications of drivers’ ride acceptance decisions on ride-sourcing operations. TR Part A, 2025.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[4] Alinia, B. et al. Online EV charging scheduling with on-arrival commitment. IEEE T-ITS, 2019.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09" name="Google Shape;109;p18" title="ChatGPT Image Apr 26, 2026, 12_05_42 PM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8345" y="916778"/>
            <a:ext cx="2355475" cy="170939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8"/>
          <p:cNvSpPr txBox="1"/>
          <p:nvPr/>
        </p:nvSpPr>
        <p:spPr>
          <a:xfrm>
            <a:off x="7120638" y="958642"/>
            <a:ext cx="21417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15-35%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parking recommendations [2]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Perceived parking difficulty, safety concerns, proximity preference, prior parking experience.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1" name="Google Shape;111;p18"/>
          <p:cNvSpPr txBox="1"/>
          <p:nvPr/>
        </p:nvSpPr>
        <p:spPr>
          <a:xfrm>
            <a:off x="2441130" y="1107885"/>
            <a:ext cx="22548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30-60%</a:t>
            </a:r>
            <a:r>
              <a:rPr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users override navigation recommendation [1].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Familiar routes, avoiding tolls, perceived traffic inaccuracies, safety concerns, scenic preference.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2" name="Google Shape;112;p18" title="ChatGPT Image Apr 26, 2026, 12_00_47 PM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5604" y="2715505"/>
            <a:ext cx="2355475" cy="16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2474150" y="2813175"/>
            <a:ext cx="23556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20-40%</a:t>
            </a:r>
            <a:r>
              <a:rPr b="1"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ride-hailing recommendations [3].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Surge pricing, driver distrust, long pickup times, preference for alternate routes or platforms.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4" name="Google Shape;114;p18" title="ChatGPT Image Apr 26, 2026, 12_09_09 PM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58296" y="2661980"/>
            <a:ext cx="2267052" cy="1602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18"/>
          <p:cNvSpPr txBox="1"/>
          <p:nvPr/>
        </p:nvSpPr>
        <p:spPr>
          <a:xfrm>
            <a:off x="7147544" y="2642770"/>
            <a:ext cx="2035200" cy="160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Stats: </a:t>
            </a:r>
            <a:r>
              <a:rPr b="1" lang="en" sz="13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25-50% </a:t>
            </a:r>
            <a:r>
              <a:rPr lang="en" sz="13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 users override charging recommendations [4]</a:t>
            </a:r>
            <a:endParaRPr b="1"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1155C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Reasons: 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Queue anxiety, charger reliability concerns, pricing differences,  and battery range uncertainty.</a:t>
            </a:r>
            <a:endParaRPr sz="12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cxnSp>
        <p:nvCxnSpPr>
          <p:cNvPr id="116" name="Google Shape;116;p18"/>
          <p:cNvCxnSpPr/>
          <p:nvPr/>
        </p:nvCxnSpPr>
        <p:spPr>
          <a:xfrm>
            <a:off x="4682367" y="799421"/>
            <a:ext cx="0" cy="351600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7" name="Google Shape;117;p18"/>
          <p:cNvCxnSpPr/>
          <p:nvPr/>
        </p:nvCxnSpPr>
        <p:spPr>
          <a:xfrm>
            <a:off x="95550" y="2687950"/>
            <a:ext cx="8850000" cy="0"/>
          </a:xfrm>
          <a:prstGeom prst="straightConnector1">
            <a:avLst/>
          </a:prstGeom>
          <a:noFill/>
          <a:ln cap="flat" cmpd="sng" w="28575">
            <a:solidFill>
              <a:srgbClr val="1155CC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/>
          <p:nvPr/>
        </p:nvSpPr>
        <p:spPr>
          <a:xfrm>
            <a:off x="149250" y="275550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Deviation is a Problem?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3" name="Google Shape;123;p19" title="ChatGPT Image May 5, 2026, 09_50_0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50" y="912025"/>
            <a:ext cx="5317501" cy="3545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268600" y="4271400"/>
            <a:ext cx="85566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 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a EV charging, users may be non-compliant and deviate from the recommended charging option. 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0"/>
          <p:cNvSpPr txBox="1"/>
          <p:nvPr/>
        </p:nvSpPr>
        <p:spPr>
          <a:xfrm>
            <a:off x="149250" y="275550"/>
            <a:ext cx="88059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Why Deviation is a Problem?</a:t>
            </a:r>
            <a:endParaRPr sz="25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0" name="Google Shape;130;p20"/>
          <p:cNvSpPr txBox="1"/>
          <p:nvPr/>
        </p:nvSpPr>
        <p:spPr>
          <a:xfrm>
            <a:off x="5579375" y="1079200"/>
            <a:ext cx="3503700" cy="286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Research Challenges:</a:t>
            </a:r>
            <a:endParaRPr b="1" sz="1800">
              <a:solidFill>
                <a:srgbClr val="1C4587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Disrupts the </a:t>
            </a:r>
            <a:r>
              <a:rPr i="1"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user satisfaction</a:t>
            </a: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3655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Times New Roman"/>
              <a:buChar char="●"/>
            </a:pP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Large scale </a:t>
            </a:r>
            <a:r>
              <a:rPr i="1"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re-computation</a:t>
            </a:r>
            <a:r>
              <a:rPr lang="en" sz="17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triggers.</a:t>
            </a:r>
            <a:endParaRPr sz="17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31" name="Google Shape;131;p20"/>
          <p:cNvSpPr txBox="1"/>
          <p:nvPr/>
        </p:nvSpPr>
        <p:spPr>
          <a:xfrm>
            <a:off x="268600" y="4271400"/>
            <a:ext cx="85566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</a:t>
            </a:r>
            <a:r>
              <a:rPr lang="en" sz="1500">
                <a:solidFill>
                  <a:srgbClr val="1C4587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a EV charging, users may be non-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compliant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and deviate from the recommended 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charging</a:t>
            </a:r>
            <a:r>
              <a:rPr i="1" lang="en" sz="15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option. </a:t>
            </a:r>
            <a:endParaRPr i="1" sz="15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2" name="Google Shape;132;p20" title="ChatGPT Image May 5, 2026, 09_50_05 A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050" y="862300"/>
            <a:ext cx="5317501" cy="3545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1"/>
          <p:cNvSpPr txBox="1"/>
          <p:nvPr>
            <p:ph idx="1" type="subTitle"/>
          </p:nvPr>
        </p:nvSpPr>
        <p:spPr>
          <a:xfrm>
            <a:off x="288749" y="204950"/>
            <a:ext cx="8436900" cy="52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Related Works and </a:t>
            </a:r>
            <a:r>
              <a:rPr lang="en" sz="2500">
                <a:latin typeface="Times New Roman"/>
                <a:ea typeface="Times New Roman"/>
                <a:cs typeface="Times New Roman"/>
                <a:sym typeface="Times New Roman"/>
              </a:rPr>
              <a:t>Gaps in the Literature</a:t>
            </a:r>
            <a:endParaRPr sz="25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graphicFrame>
        <p:nvGraphicFramePr>
          <p:cNvPr id="138" name="Google Shape;138;p21"/>
          <p:cNvGraphicFramePr/>
          <p:nvPr/>
        </p:nvGraphicFramePr>
        <p:xfrm>
          <a:off x="420681" y="75075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{E80CFD12-C62E-40B2-A0B2-75F5964D51CA}</a:tableStyleId>
              </a:tblPr>
              <a:tblGrid>
                <a:gridCol w="783475"/>
                <a:gridCol w="1434775"/>
                <a:gridCol w="1762225"/>
                <a:gridCol w="1668975"/>
                <a:gridCol w="1106550"/>
                <a:gridCol w="1401275"/>
              </a:tblGrid>
              <a:tr h="465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Refs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Non-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Compliance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Post-deviation Reassignment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Capacity Considerations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Core </a:t>
                      </a: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Stability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Pareto-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lt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Optimality</a:t>
                      </a:r>
                      <a:endParaRPr b="1" sz="1100">
                        <a:solidFill>
                          <a:schemeClr val="lt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1155CC"/>
                    </a:solidFill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[5]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 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[6]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[7]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[8]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[9]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No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Our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b="1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b="1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solidFill>
                            <a:schemeClr val="dk1"/>
                          </a:solidFill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b="1" sz="1100">
                        <a:solidFill>
                          <a:schemeClr val="dk1"/>
                        </a:solidFill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1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Yes</a:t>
                      </a:r>
                      <a:endParaRPr b="1" sz="1100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1C4587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139" name="Google Shape;139;p21"/>
          <p:cNvSpPr txBox="1"/>
          <p:nvPr/>
        </p:nvSpPr>
        <p:spPr>
          <a:xfrm>
            <a:off x="384025" y="4132625"/>
            <a:ext cx="84369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[5] Kerkman, K. et al. Car drivers’ compliance with route advice and willingness to choose socially desirable routes. TRR, 2012.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[6] Ashkrof, P. et al. Implications of drivers’ ride acceptance decisions on ride-sourcing operations. TR Part A, 2025.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[7] Alinia, B. et al. Online EV charging scheduling wit]h on-arrival commitment. IEEE T-ITS, 2019.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[8] Liu, X. et al. Energy consumption minimization for delay-sensitive data collection in UAV-assisted WSN. IEEE Sensors J., 2025.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[9] Morrill, T., Roth, A.E. Top trading cycles. J. Math. Econ., 2024.</a:t>
            </a: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0" name="Google Shape;140;p21"/>
          <p:cNvSpPr txBox="1"/>
          <p:nvPr/>
        </p:nvSpPr>
        <p:spPr>
          <a:xfrm>
            <a:off x="119891" y="3507050"/>
            <a:ext cx="8828100" cy="66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Takeaway: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None of the existing solutions jointly addresses deviation, capacity 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considerations</a:t>
            </a:r>
            <a:r>
              <a:rPr i="1" lang="en" sz="16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core-stability pareto-optimality together.</a:t>
            </a:r>
            <a:endParaRPr i="1" sz="160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